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3" r:id="rId7"/>
    <p:sldId id="334" r:id="rId8"/>
    <p:sldId id="298" r:id="rId9"/>
    <p:sldId id="262" r:id="rId10"/>
    <p:sldId id="263" r:id="rId11"/>
    <p:sldId id="299" r:id="rId12"/>
    <p:sldId id="338" r:id="rId13"/>
    <p:sldId id="339" r:id="rId14"/>
    <p:sldId id="340" r:id="rId15"/>
    <p:sldId id="341" r:id="rId16"/>
    <p:sldId id="342"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4422" autoAdjust="0"/>
  </p:normalViewPr>
  <p:slideViewPr>
    <p:cSldViewPr snapToGrid="0" snapToObjects="1">
      <p:cViewPr varScale="1">
        <p:scale>
          <a:sx n="72" d="100"/>
          <a:sy n="72" d="100"/>
        </p:scale>
        <p:origin x="1310"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12BE97-E461-442E-8B16-CBB4D0E4B50A}" type="doc">
      <dgm:prSet loTypeId="urn:microsoft.com/office/officeart/2005/8/layout/chevron1" loCatId="process" qsTypeId="urn:microsoft.com/office/officeart/2005/8/quickstyle/simple1" qsCatId="simple" csTypeId="urn:microsoft.com/office/officeart/2005/8/colors/accent1_2" csCatId="accent1" phldr="1"/>
      <dgm:spPr/>
    </dgm:pt>
    <dgm:pt modelId="{B2C8A9FD-E449-481B-AC0C-9F9B8A0FE278}">
      <dgm:prSet phldrT="[Text]"/>
      <dgm:spPr/>
      <dgm:t>
        <a:bodyPr/>
        <a:lstStyle/>
        <a:p>
          <a:r>
            <a:rPr lang="en-IN" spc="-25" dirty="0">
              <a:solidFill>
                <a:srgbClr val="FFFFFF"/>
              </a:solidFill>
              <a:latin typeface="Carlito"/>
              <a:cs typeface="Carlito"/>
            </a:rPr>
            <a:t>Request</a:t>
          </a:r>
          <a:r>
            <a:rPr lang="en-IN" spc="-114" dirty="0">
              <a:solidFill>
                <a:srgbClr val="FFFFFF"/>
              </a:solidFill>
              <a:latin typeface="Carlito"/>
              <a:cs typeface="Carlito"/>
            </a:rPr>
            <a:t> </a:t>
          </a:r>
          <a:r>
            <a:rPr lang="en-IN" spc="-5" dirty="0">
              <a:solidFill>
                <a:srgbClr val="FFFFFF"/>
              </a:solidFill>
              <a:latin typeface="Carlito"/>
              <a:cs typeface="Carlito"/>
            </a:rPr>
            <a:t>Wikipedia</a:t>
          </a:r>
          <a:endParaRPr lang="en-IN" dirty="0"/>
        </a:p>
      </dgm:t>
    </dgm:pt>
    <dgm:pt modelId="{915F7346-6900-4F24-8EFF-3B921C48AD50}" type="parTrans" cxnId="{5B92F4EC-BDD7-45D8-9776-4F298CF56814}">
      <dgm:prSet/>
      <dgm:spPr/>
      <dgm:t>
        <a:bodyPr/>
        <a:lstStyle/>
        <a:p>
          <a:endParaRPr lang="en-IN"/>
        </a:p>
      </dgm:t>
    </dgm:pt>
    <dgm:pt modelId="{432EFFD0-45F1-49BA-8D4D-678BB56B0AF0}" type="sibTrans" cxnId="{5B92F4EC-BDD7-45D8-9776-4F298CF56814}">
      <dgm:prSet/>
      <dgm:spPr/>
      <dgm:t>
        <a:bodyPr/>
        <a:lstStyle/>
        <a:p>
          <a:endParaRPr lang="en-IN"/>
        </a:p>
      </dgm:t>
    </dgm:pt>
    <dgm:pt modelId="{07AD78E8-B2EF-40CE-8015-D5B855567D64}">
      <dgm:prSet phldrT="[Text]"/>
      <dgm:spPr/>
      <dgm:t>
        <a:bodyPr/>
        <a:lstStyle/>
        <a:p>
          <a:r>
            <a:rPr lang="en-IN" spc="-15" dirty="0" err="1">
              <a:solidFill>
                <a:srgbClr val="FFFFFF"/>
              </a:solidFill>
              <a:latin typeface="Carlito"/>
              <a:cs typeface="Carlito"/>
            </a:rPr>
            <a:t>BeautifulSoup</a:t>
          </a:r>
          <a:r>
            <a:rPr lang="en-IN" spc="-15" dirty="0">
              <a:solidFill>
                <a:srgbClr val="FFFFFF"/>
              </a:solidFill>
              <a:latin typeface="Carlito"/>
              <a:cs typeface="Carlito"/>
            </a:rPr>
            <a:t> </a:t>
          </a:r>
          <a:r>
            <a:rPr lang="en-IN" spc="-20" dirty="0">
              <a:solidFill>
                <a:srgbClr val="FFFFFF"/>
              </a:solidFill>
              <a:latin typeface="Carlito"/>
              <a:cs typeface="Carlito"/>
            </a:rPr>
            <a:t>html5lib</a:t>
          </a:r>
          <a:r>
            <a:rPr lang="en-IN" spc="-105" dirty="0">
              <a:solidFill>
                <a:srgbClr val="FFFFFF"/>
              </a:solidFill>
              <a:latin typeface="Carlito"/>
              <a:cs typeface="Carlito"/>
            </a:rPr>
            <a:t> </a:t>
          </a:r>
          <a:r>
            <a:rPr lang="en-IN" spc="-35" dirty="0">
              <a:solidFill>
                <a:srgbClr val="FFFFFF"/>
              </a:solidFill>
              <a:latin typeface="Carlito"/>
              <a:cs typeface="Carlito"/>
            </a:rPr>
            <a:t>Parser</a:t>
          </a:r>
          <a:endParaRPr lang="en-IN" dirty="0"/>
        </a:p>
      </dgm:t>
    </dgm:pt>
    <dgm:pt modelId="{2E4952F0-FB3A-49E7-87CD-9728FF502FDF}" type="parTrans" cxnId="{B2FC06F0-12EA-44FC-845F-01823DE46526}">
      <dgm:prSet/>
      <dgm:spPr/>
      <dgm:t>
        <a:bodyPr/>
        <a:lstStyle/>
        <a:p>
          <a:endParaRPr lang="en-IN"/>
        </a:p>
      </dgm:t>
    </dgm:pt>
    <dgm:pt modelId="{269CBBBD-16AA-420F-8D11-A4D58A145AE6}" type="sibTrans" cxnId="{B2FC06F0-12EA-44FC-845F-01823DE46526}">
      <dgm:prSet/>
      <dgm:spPr/>
      <dgm:t>
        <a:bodyPr/>
        <a:lstStyle/>
        <a:p>
          <a:endParaRPr lang="en-IN"/>
        </a:p>
      </dgm:t>
    </dgm:pt>
    <dgm:pt modelId="{FE30EAB6-207C-4803-9302-F8483C86CA74}">
      <dgm:prSet phldrT="[Text]"/>
      <dgm:spPr/>
      <dgm:t>
        <a:bodyPr/>
        <a:lstStyle/>
        <a:p>
          <a:r>
            <a:rPr lang="en-US" spc="-15" dirty="0">
              <a:solidFill>
                <a:srgbClr val="FFFFFF"/>
              </a:solidFill>
              <a:latin typeface="Carlito"/>
              <a:cs typeface="Carlito"/>
            </a:rPr>
            <a:t>Find </a:t>
          </a:r>
          <a:r>
            <a:rPr lang="en-US" spc="-5" dirty="0">
              <a:solidFill>
                <a:srgbClr val="FFFFFF"/>
              </a:solidFill>
              <a:latin typeface="Carlito"/>
              <a:cs typeface="Carlito"/>
            </a:rPr>
            <a:t>launch</a:t>
          </a:r>
          <a:r>
            <a:rPr lang="en-US" spc="-145" dirty="0">
              <a:solidFill>
                <a:srgbClr val="FFFFFF"/>
              </a:solidFill>
              <a:latin typeface="Carlito"/>
              <a:cs typeface="Carlito"/>
            </a:rPr>
            <a:t> </a:t>
          </a:r>
          <a:r>
            <a:rPr lang="en-US" spc="-40" dirty="0">
              <a:solidFill>
                <a:srgbClr val="FFFFFF"/>
              </a:solidFill>
              <a:latin typeface="Carlito"/>
              <a:cs typeface="Carlito"/>
            </a:rPr>
            <a:t>info  </a:t>
          </a:r>
          <a:r>
            <a:rPr lang="en-US" spc="-25" dirty="0">
              <a:solidFill>
                <a:srgbClr val="FFFFFF"/>
              </a:solidFill>
              <a:latin typeface="Carlito"/>
              <a:cs typeface="Carlito"/>
            </a:rPr>
            <a:t>html</a:t>
          </a:r>
          <a:r>
            <a:rPr lang="en-US" spc="-70" dirty="0">
              <a:solidFill>
                <a:srgbClr val="FFFFFF"/>
              </a:solidFill>
              <a:latin typeface="Carlito"/>
              <a:cs typeface="Carlito"/>
            </a:rPr>
            <a:t> </a:t>
          </a:r>
          <a:r>
            <a:rPr lang="en-US" spc="-20" dirty="0">
              <a:solidFill>
                <a:srgbClr val="FFFFFF"/>
              </a:solidFill>
              <a:latin typeface="Carlito"/>
              <a:cs typeface="Carlito"/>
            </a:rPr>
            <a:t>table</a:t>
          </a:r>
          <a:endParaRPr lang="en-IN" dirty="0"/>
        </a:p>
      </dgm:t>
    </dgm:pt>
    <dgm:pt modelId="{96DE8622-703D-4B9E-9A59-DF890B3031EF}" type="parTrans" cxnId="{17A93572-3924-42BC-AC50-89D71D208D0A}">
      <dgm:prSet/>
      <dgm:spPr/>
      <dgm:t>
        <a:bodyPr/>
        <a:lstStyle/>
        <a:p>
          <a:endParaRPr lang="en-IN"/>
        </a:p>
      </dgm:t>
    </dgm:pt>
    <dgm:pt modelId="{3A426C31-4866-4C19-B9CD-55ADD6A2E89A}" type="sibTrans" cxnId="{17A93572-3924-42BC-AC50-89D71D208D0A}">
      <dgm:prSet/>
      <dgm:spPr/>
      <dgm:t>
        <a:bodyPr/>
        <a:lstStyle/>
        <a:p>
          <a:endParaRPr lang="en-IN"/>
        </a:p>
      </dgm:t>
    </dgm:pt>
    <dgm:pt modelId="{2ACC9763-1633-43D1-B0D1-81025CD499DA}">
      <dgm:prSet phldrT="[Text]"/>
      <dgm:spPr/>
      <dgm:t>
        <a:bodyPr/>
        <a:lstStyle/>
        <a:p>
          <a:r>
            <a:rPr lang="en-IN" spc="-40">
              <a:solidFill>
                <a:srgbClr val="FFFFFF"/>
              </a:solidFill>
              <a:latin typeface="Carlito"/>
              <a:cs typeface="Carlito"/>
            </a:rPr>
            <a:t>Create</a:t>
          </a:r>
          <a:r>
            <a:rPr lang="en-IN" spc="-70">
              <a:solidFill>
                <a:srgbClr val="FFFFFF"/>
              </a:solidFill>
              <a:latin typeface="Carlito"/>
              <a:cs typeface="Carlito"/>
            </a:rPr>
            <a:t> </a:t>
          </a:r>
          <a:r>
            <a:rPr lang="en-IN" spc="-10">
              <a:solidFill>
                <a:srgbClr val="FFFFFF"/>
              </a:solidFill>
              <a:latin typeface="Carlito"/>
              <a:cs typeface="Carlito"/>
            </a:rPr>
            <a:t>dictionary</a:t>
          </a:r>
          <a:endParaRPr lang="en-IN" dirty="0"/>
        </a:p>
      </dgm:t>
    </dgm:pt>
    <dgm:pt modelId="{4583722F-276A-408E-AF61-304C027D9CFF}" type="parTrans" cxnId="{A3B756CD-8A86-4FBA-BB62-4E69FE012DC2}">
      <dgm:prSet/>
      <dgm:spPr/>
      <dgm:t>
        <a:bodyPr/>
        <a:lstStyle/>
        <a:p>
          <a:endParaRPr lang="en-IN"/>
        </a:p>
      </dgm:t>
    </dgm:pt>
    <dgm:pt modelId="{64D586FE-32BD-4D44-B14E-C9FF765A884A}" type="sibTrans" cxnId="{A3B756CD-8A86-4FBA-BB62-4E69FE012DC2}">
      <dgm:prSet/>
      <dgm:spPr/>
      <dgm:t>
        <a:bodyPr/>
        <a:lstStyle/>
        <a:p>
          <a:endParaRPr lang="en-IN"/>
        </a:p>
      </dgm:t>
    </dgm:pt>
    <dgm:pt modelId="{8D572C45-F0C9-4254-9169-8521EEF65C84}">
      <dgm:prSet phldrT="[Text]"/>
      <dgm:spPr/>
      <dgm:t>
        <a:bodyPr/>
        <a:lstStyle/>
        <a:p>
          <a:r>
            <a:rPr lang="en-US" spc="-45" dirty="0">
              <a:solidFill>
                <a:srgbClr val="FFFFFF"/>
              </a:solidFill>
              <a:latin typeface="Carlito"/>
              <a:cs typeface="Carlito"/>
            </a:rPr>
            <a:t>Iterate</a:t>
          </a:r>
          <a:r>
            <a:rPr lang="en-US" spc="-135" dirty="0">
              <a:solidFill>
                <a:srgbClr val="FFFFFF"/>
              </a:solidFill>
              <a:latin typeface="Carlito"/>
              <a:cs typeface="Carlito"/>
            </a:rPr>
            <a:t> </a:t>
          </a:r>
          <a:r>
            <a:rPr lang="en-US" spc="-20" dirty="0">
              <a:solidFill>
                <a:srgbClr val="FFFFFF"/>
              </a:solidFill>
              <a:latin typeface="Carlito"/>
              <a:cs typeface="Carlito"/>
            </a:rPr>
            <a:t>through  table </a:t>
          </a:r>
          <a:r>
            <a:rPr lang="en-US" spc="-5" dirty="0">
              <a:solidFill>
                <a:srgbClr val="FFFFFF"/>
              </a:solidFill>
              <a:latin typeface="Carlito"/>
              <a:cs typeface="Carlito"/>
            </a:rPr>
            <a:t>cells </a:t>
          </a:r>
          <a:r>
            <a:rPr lang="en-US" spc="-30" dirty="0">
              <a:solidFill>
                <a:srgbClr val="FFFFFF"/>
              </a:solidFill>
              <a:latin typeface="Carlito"/>
              <a:cs typeface="Carlito"/>
            </a:rPr>
            <a:t>to  extract </a:t>
          </a:r>
          <a:r>
            <a:rPr lang="en-US" spc="-35" dirty="0">
              <a:solidFill>
                <a:srgbClr val="FFFFFF"/>
              </a:solidFill>
              <a:latin typeface="Carlito"/>
              <a:cs typeface="Carlito"/>
            </a:rPr>
            <a:t>data </a:t>
          </a:r>
          <a:r>
            <a:rPr lang="en-US" spc="-30" dirty="0">
              <a:solidFill>
                <a:srgbClr val="FFFFFF"/>
              </a:solidFill>
              <a:latin typeface="Carlito"/>
              <a:cs typeface="Carlito"/>
            </a:rPr>
            <a:t>to  </a:t>
          </a:r>
          <a:r>
            <a:rPr lang="en-US" spc="-10" dirty="0">
              <a:solidFill>
                <a:srgbClr val="FFFFFF"/>
              </a:solidFill>
              <a:latin typeface="Carlito"/>
              <a:cs typeface="Carlito"/>
            </a:rPr>
            <a:t>dictionary</a:t>
          </a:r>
          <a:endParaRPr lang="en-IN" dirty="0"/>
        </a:p>
      </dgm:t>
    </dgm:pt>
    <dgm:pt modelId="{542F48BB-AACC-4E7D-AD79-FD018F25BFF7}" type="parTrans" cxnId="{B6131B8A-1D6A-434A-AF23-E09B64AD6C11}">
      <dgm:prSet/>
      <dgm:spPr/>
      <dgm:t>
        <a:bodyPr/>
        <a:lstStyle/>
        <a:p>
          <a:endParaRPr lang="en-IN"/>
        </a:p>
      </dgm:t>
    </dgm:pt>
    <dgm:pt modelId="{A980B2AE-34E2-4699-842D-5BF8CAE833A9}" type="sibTrans" cxnId="{B6131B8A-1D6A-434A-AF23-E09B64AD6C11}">
      <dgm:prSet/>
      <dgm:spPr/>
      <dgm:t>
        <a:bodyPr/>
        <a:lstStyle/>
        <a:p>
          <a:endParaRPr lang="en-IN"/>
        </a:p>
      </dgm:t>
    </dgm:pt>
    <dgm:pt modelId="{E0718140-0118-42A5-84AC-B3D0D52AA802}">
      <dgm:prSet phldrT="[Text]"/>
      <dgm:spPr/>
      <dgm:t>
        <a:bodyPr/>
        <a:lstStyle/>
        <a:p>
          <a:r>
            <a:rPr lang="en-IN" spc="-20" dirty="0">
              <a:solidFill>
                <a:srgbClr val="FFFFFF"/>
              </a:solidFill>
              <a:latin typeface="Carlito"/>
              <a:cs typeface="Carlito"/>
            </a:rPr>
            <a:t>Cast </a:t>
          </a:r>
          <a:r>
            <a:rPr lang="en-IN" spc="-5" dirty="0">
              <a:solidFill>
                <a:srgbClr val="FFFFFF"/>
              </a:solidFill>
              <a:latin typeface="Carlito"/>
              <a:cs typeface="Carlito"/>
            </a:rPr>
            <a:t>dictionary</a:t>
          </a:r>
          <a:r>
            <a:rPr lang="en-IN" spc="-135" dirty="0">
              <a:solidFill>
                <a:srgbClr val="FFFFFF"/>
              </a:solidFill>
              <a:latin typeface="Carlito"/>
              <a:cs typeface="Carlito"/>
            </a:rPr>
            <a:t> </a:t>
          </a:r>
          <a:r>
            <a:rPr lang="en-IN" spc="-60" dirty="0">
              <a:solidFill>
                <a:srgbClr val="FFFFFF"/>
              </a:solidFill>
              <a:latin typeface="Carlito"/>
              <a:cs typeface="Carlito"/>
            </a:rPr>
            <a:t>to  </a:t>
          </a:r>
          <a:r>
            <a:rPr lang="en-IN" spc="-30" dirty="0" err="1">
              <a:solidFill>
                <a:srgbClr val="FFFFFF"/>
              </a:solidFill>
              <a:latin typeface="Carlito"/>
              <a:cs typeface="Carlito"/>
            </a:rPr>
            <a:t>DataFrame</a:t>
          </a:r>
          <a:endParaRPr lang="en-IN" dirty="0"/>
        </a:p>
      </dgm:t>
    </dgm:pt>
    <dgm:pt modelId="{FACCAB12-BC34-425F-B95D-34F8CB299ED2}" type="parTrans" cxnId="{47EA0061-0372-4E85-BD48-70D1C091E9FE}">
      <dgm:prSet/>
      <dgm:spPr/>
      <dgm:t>
        <a:bodyPr/>
        <a:lstStyle/>
        <a:p>
          <a:endParaRPr lang="en-IN"/>
        </a:p>
      </dgm:t>
    </dgm:pt>
    <dgm:pt modelId="{7C5142D3-EE9B-422B-9EFD-DA8CD3667141}" type="sibTrans" cxnId="{47EA0061-0372-4E85-BD48-70D1C091E9FE}">
      <dgm:prSet/>
      <dgm:spPr/>
      <dgm:t>
        <a:bodyPr/>
        <a:lstStyle/>
        <a:p>
          <a:endParaRPr lang="en-IN"/>
        </a:p>
      </dgm:t>
    </dgm:pt>
    <dgm:pt modelId="{1DCF80C5-AB8D-496C-8EF2-9533A0380254}" type="pres">
      <dgm:prSet presAssocID="{8B12BE97-E461-442E-8B16-CBB4D0E4B50A}" presName="Name0" presStyleCnt="0">
        <dgm:presLayoutVars>
          <dgm:dir/>
          <dgm:animLvl val="lvl"/>
          <dgm:resizeHandles val="exact"/>
        </dgm:presLayoutVars>
      </dgm:prSet>
      <dgm:spPr/>
    </dgm:pt>
    <dgm:pt modelId="{35C615AC-0B7A-48B7-88BE-6E55741EB86F}" type="pres">
      <dgm:prSet presAssocID="{B2C8A9FD-E449-481B-AC0C-9F9B8A0FE278}" presName="parTxOnly" presStyleLbl="node1" presStyleIdx="0" presStyleCnt="6">
        <dgm:presLayoutVars>
          <dgm:chMax val="0"/>
          <dgm:chPref val="0"/>
          <dgm:bulletEnabled val="1"/>
        </dgm:presLayoutVars>
      </dgm:prSet>
      <dgm:spPr/>
    </dgm:pt>
    <dgm:pt modelId="{79E01E77-E384-4D3E-8D90-8EC272BF61A1}" type="pres">
      <dgm:prSet presAssocID="{432EFFD0-45F1-49BA-8D4D-678BB56B0AF0}" presName="parTxOnlySpace" presStyleCnt="0"/>
      <dgm:spPr/>
    </dgm:pt>
    <dgm:pt modelId="{0A0F6C39-7A1A-4C89-82DA-07E32018D497}" type="pres">
      <dgm:prSet presAssocID="{07AD78E8-B2EF-40CE-8015-D5B855567D64}" presName="parTxOnly" presStyleLbl="node1" presStyleIdx="1" presStyleCnt="6">
        <dgm:presLayoutVars>
          <dgm:chMax val="0"/>
          <dgm:chPref val="0"/>
          <dgm:bulletEnabled val="1"/>
        </dgm:presLayoutVars>
      </dgm:prSet>
      <dgm:spPr/>
    </dgm:pt>
    <dgm:pt modelId="{24931207-B047-4162-A94E-18840F376D4D}" type="pres">
      <dgm:prSet presAssocID="{269CBBBD-16AA-420F-8D11-A4D58A145AE6}" presName="parTxOnlySpace" presStyleCnt="0"/>
      <dgm:spPr/>
    </dgm:pt>
    <dgm:pt modelId="{7296E771-3F40-4AEB-A697-50B6F7F8008B}" type="pres">
      <dgm:prSet presAssocID="{FE30EAB6-207C-4803-9302-F8483C86CA74}" presName="parTxOnly" presStyleLbl="node1" presStyleIdx="2" presStyleCnt="6">
        <dgm:presLayoutVars>
          <dgm:chMax val="0"/>
          <dgm:chPref val="0"/>
          <dgm:bulletEnabled val="1"/>
        </dgm:presLayoutVars>
      </dgm:prSet>
      <dgm:spPr/>
    </dgm:pt>
    <dgm:pt modelId="{C2D4771D-C49B-4C72-AD39-79A10B7B08C6}" type="pres">
      <dgm:prSet presAssocID="{3A426C31-4866-4C19-B9CD-55ADD6A2E89A}" presName="parTxOnlySpace" presStyleCnt="0"/>
      <dgm:spPr/>
    </dgm:pt>
    <dgm:pt modelId="{570062A4-56E1-4FE3-AE5A-904DA9576CDB}" type="pres">
      <dgm:prSet presAssocID="{2ACC9763-1633-43D1-B0D1-81025CD499DA}" presName="parTxOnly" presStyleLbl="node1" presStyleIdx="3" presStyleCnt="6">
        <dgm:presLayoutVars>
          <dgm:chMax val="0"/>
          <dgm:chPref val="0"/>
          <dgm:bulletEnabled val="1"/>
        </dgm:presLayoutVars>
      </dgm:prSet>
      <dgm:spPr/>
    </dgm:pt>
    <dgm:pt modelId="{D4590ECC-A099-40C5-9A67-161D7D607374}" type="pres">
      <dgm:prSet presAssocID="{64D586FE-32BD-4D44-B14E-C9FF765A884A}" presName="parTxOnlySpace" presStyleCnt="0"/>
      <dgm:spPr/>
    </dgm:pt>
    <dgm:pt modelId="{F3170BAA-655F-4AA4-9FEA-9468DF0F2C34}" type="pres">
      <dgm:prSet presAssocID="{8D572C45-F0C9-4254-9169-8521EEF65C84}" presName="parTxOnly" presStyleLbl="node1" presStyleIdx="4" presStyleCnt="6">
        <dgm:presLayoutVars>
          <dgm:chMax val="0"/>
          <dgm:chPref val="0"/>
          <dgm:bulletEnabled val="1"/>
        </dgm:presLayoutVars>
      </dgm:prSet>
      <dgm:spPr/>
    </dgm:pt>
    <dgm:pt modelId="{5132BCC5-5887-43DC-A25C-02D485F45DD4}" type="pres">
      <dgm:prSet presAssocID="{A980B2AE-34E2-4699-842D-5BF8CAE833A9}" presName="parTxOnlySpace" presStyleCnt="0"/>
      <dgm:spPr/>
    </dgm:pt>
    <dgm:pt modelId="{DE0A1B77-BD26-422C-B34B-FECF717259BC}" type="pres">
      <dgm:prSet presAssocID="{E0718140-0118-42A5-84AC-B3D0D52AA802}" presName="parTxOnly" presStyleLbl="node1" presStyleIdx="5" presStyleCnt="6">
        <dgm:presLayoutVars>
          <dgm:chMax val="0"/>
          <dgm:chPref val="0"/>
          <dgm:bulletEnabled val="1"/>
        </dgm:presLayoutVars>
      </dgm:prSet>
      <dgm:spPr/>
    </dgm:pt>
  </dgm:ptLst>
  <dgm:cxnLst>
    <dgm:cxn modelId="{F6D24920-B37E-4082-B3C5-8FE8498C364D}" type="presOf" srcId="{B2C8A9FD-E449-481B-AC0C-9F9B8A0FE278}" destId="{35C615AC-0B7A-48B7-88BE-6E55741EB86F}" srcOrd="0" destOrd="0" presId="urn:microsoft.com/office/officeart/2005/8/layout/chevron1"/>
    <dgm:cxn modelId="{8009B328-54FF-4D51-82ED-5C98037D5FEE}" type="presOf" srcId="{8B12BE97-E461-442E-8B16-CBB4D0E4B50A}" destId="{1DCF80C5-AB8D-496C-8EF2-9533A0380254}" srcOrd="0" destOrd="0" presId="urn:microsoft.com/office/officeart/2005/8/layout/chevron1"/>
    <dgm:cxn modelId="{47EA0061-0372-4E85-BD48-70D1C091E9FE}" srcId="{8B12BE97-E461-442E-8B16-CBB4D0E4B50A}" destId="{E0718140-0118-42A5-84AC-B3D0D52AA802}" srcOrd="5" destOrd="0" parTransId="{FACCAB12-BC34-425F-B95D-34F8CB299ED2}" sibTransId="{7C5142D3-EE9B-422B-9EFD-DA8CD3667141}"/>
    <dgm:cxn modelId="{17A93572-3924-42BC-AC50-89D71D208D0A}" srcId="{8B12BE97-E461-442E-8B16-CBB4D0E4B50A}" destId="{FE30EAB6-207C-4803-9302-F8483C86CA74}" srcOrd="2" destOrd="0" parTransId="{96DE8622-703D-4B9E-9A59-DF890B3031EF}" sibTransId="{3A426C31-4866-4C19-B9CD-55ADD6A2E89A}"/>
    <dgm:cxn modelId="{41109983-51E9-453A-9166-C17C23AAFEDD}" type="presOf" srcId="{E0718140-0118-42A5-84AC-B3D0D52AA802}" destId="{DE0A1B77-BD26-422C-B34B-FECF717259BC}" srcOrd="0" destOrd="0" presId="urn:microsoft.com/office/officeart/2005/8/layout/chevron1"/>
    <dgm:cxn modelId="{0FCCF587-B07C-4D9F-A024-816C0D0E5E5E}" type="presOf" srcId="{8D572C45-F0C9-4254-9169-8521EEF65C84}" destId="{F3170BAA-655F-4AA4-9FEA-9468DF0F2C34}" srcOrd="0" destOrd="0" presId="urn:microsoft.com/office/officeart/2005/8/layout/chevron1"/>
    <dgm:cxn modelId="{B6131B8A-1D6A-434A-AF23-E09B64AD6C11}" srcId="{8B12BE97-E461-442E-8B16-CBB4D0E4B50A}" destId="{8D572C45-F0C9-4254-9169-8521EEF65C84}" srcOrd="4" destOrd="0" parTransId="{542F48BB-AACC-4E7D-AD79-FD018F25BFF7}" sibTransId="{A980B2AE-34E2-4699-842D-5BF8CAE833A9}"/>
    <dgm:cxn modelId="{A5838AB9-DC65-46FF-994E-A3AE82D0B454}" type="presOf" srcId="{2ACC9763-1633-43D1-B0D1-81025CD499DA}" destId="{570062A4-56E1-4FE3-AE5A-904DA9576CDB}" srcOrd="0" destOrd="0" presId="urn:microsoft.com/office/officeart/2005/8/layout/chevron1"/>
    <dgm:cxn modelId="{A3B756CD-8A86-4FBA-BB62-4E69FE012DC2}" srcId="{8B12BE97-E461-442E-8B16-CBB4D0E4B50A}" destId="{2ACC9763-1633-43D1-B0D1-81025CD499DA}" srcOrd="3" destOrd="0" parTransId="{4583722F-276A-408E-AF61-304C027D9CFF}" sibTransId="{64D586FE-32BD-4D44-B14E-C9FF765A884A}"/>
    <dgm:cxn modelId="{70D7BDD5-D1C6-49E9-A831-04583A25172C}" type="presOf" srcId="{FE30EAB6-207C-4803-9302-F8483C86CA74}" destId="{7296E771-3F40-4AEB-A697-50B6F7F8008B}" srcOrd="0" destOrd="0" presId="urn:microsoft.com/office/officeart/2005/8/layout/chevron1"/>
    <dgm:cxn modelId="{5B92F4EC-BDD7-45D8-9776-4F298CF56814}" srcId="{8B12BE97-E461-442E-8B16-CBB4D0E4B50A}" destId="{B2C8A9FD-E449-481B-AC0C-9F9B8A0FE278}" srcOrd="0" destOrd="0" parTransId="{915F7346-6900-4F24-8EFF-3B921C48AD50}" sibTransId="{432EFFD0-45F1-49BA-8D4D-678BB56B0AF0}"/>
    <dgm:cxn modelId="{B2FC06F0-12EA-44FC-845F-01823DE46526}" srcId="{8B12BE97-E461-442E-8B16-CBB4D0E4B50A}" destId="{07AD78E8-B2EF-40CE-8015-D5B855567D64}" srcOrd="1" destOrd="0" parTransId="{2E4952F0-FB3A-49E7-87CD-9728FF502FDF}" sibTransId="{269CBBBD-16AA-420F-8D11-A4D58A145AE6}"/>
    <dgm:cxn modelId="{954228F8-1FA5-4A7B-AD0F-02CFEBA8F067}" type="presOf" srcId="{07AD78E8-B2EF-40CE-8015-D5B855567D64}" destId="{0A0F6C39-7A1A-4C89-82DA-07E32018D497}" srcOrd="0" destOrd="0" presId="urn:microsoft.com/office/officeart/2005/8/layout/chevron1"/>
    <dgm:cxn modelId="{9132D376-1A2B-4A88-9738-872AFBF18ADD}" type="presParOf" srcId="{1DCF80C5-AB8D-496C-8EF2-9533A0380254}" destId="{35C615AC-0B7A-48B7-88BE-6E55741EB86F}" srcOrd="0" destOrd="0" presId="urn:microsoft.com/office/officeart/2005/8/layout/chevron1"/>
    <dgm:cxn modelId="{2A7D289D-4DAF-4817-8418-56B006D0A104}" type="presParOf" srcId="{1DCF80C5-AB8D-496C-8EF2-9533A0380254}" destId="{79E01E77-E384-4D3E-8D90-8EC272BF61A1}" srcOrd="1" destOrd="0" presId="urn:microsoft.com/office/officeart/2005/8/layout/chevron1"/>
    <dgm:cxn modelId="{6CA2B70E-8E1A-445E-B4C3-8302B59ACD81}" type="presParOf" srcId="{1DCF80C5-AB8D-496C-8EF2-9533A0380254}" destId="{0A0F6C39-7A1A-4C89-82DA-07E32018D497}" srcOrd="2" destOrd="0" presId="urn:microsoft.com/office/officeart/2005/8/layout/chevron1"/>
    <dgm:cxn modelId="{3178DA31-E0D6-4DE6-AFE5-2A0B26F72FE8}" type="presParOf" srcId="{1DCF80C5-AB8D-496C-8EF2-9533A0380254}" destId="{24931207-B047-4162-A94E-18840F376D4D}" srcOrd="3" destOrd="0" presId="urn:microsoft.com/office/officeart/2005/8/layout/chevron1"/>
    <dgm:cxn modelId="{DFDC6F7C-9F9D-418F-B293-3666E994DC38}" type="presParOf" srcId="{1DCF80C5-AB8D-496C-8EF2-9533A0380254}" destId="{7296E771-3F40-4AEB-A697-50B6F7F8008B}" srcOrd="4" destOrd="0" presId="urn:microsoft.com/office/officeart/2005/8/layout/chevron1"/>
    <dgm:cxn modelId="{8E173E53-439C-41F3-8743-D513631DA7E6}" type="presParOf" srcId="{1DCF80C5-AB8D-496C-8EF2-9533A0380254}" destId="{C2D4771D-C49B-4C72-AD39-79A10B7B08C6}" srcOrd="5" destOrd="0" presId="urn:microsoft.com/office/officeart/2005/8/layout/chevron1"/>
    <dgm:cxn modelId="{15C89663-48C6-48A8-A9D6-0D1E9D765E85}" type="presParOf" srcId="{1DCF80C5-AB8D-496C-8EF2-9533A0380254}" destId="{570062A4-56E1-4FE3-AE5A-904DA9576CDB}" srcOrd="6" destOrd="0" presId="urn:microsoft.com/office/officeart/2005/8/layout/chevron1"/>
    <dgm:cxn modelId="{F00484B2-2394-489C-A603-95A14576A7C4}" type="presParOf" srcId="{1DCF80C5-AB8D-496C-8EF2-9533A0380254}" destId="{D4590ECC-A099-40C5-9A67-161D7D607374}" srcOrd="7" destOrd="0" presId="urn:microsoft.com/office/officeart/2005/8/layout/chevron1"/>
    <dgm:cxn modelId="{C87BEC73-F564-45F8-BCFE-468A4E6CC1B0}" type="presParOf" srcId="{1DCF80C5-AB8D-496C-8EF2-9533A0380254}" destId="{F3170BAA-655F-4AA4-9FEA-9468DF0F2C34}" srcOrd="8" destOrd="0" presId="urn:microsoft.com/office/officeart/2005/8/layout/chevron1"/>
    <dgm:cxn modelId="{9C3050E7-4784-4351-A68E-E0807F42C7AB}" type="presParOf" srcId="{1DCF80C5-AB8D-496C-8EF2-9533A0380254}" destId="{5132BCC5-5887-43DC-A25C-02D485F45DD4}" srcOrd="9" destOrd="0" presId="urn:microsoft.com/office/officeart/2005/8/layout/chevron1"/>
    <dgm:cxn modelId="{11B32DB8-2886-4AC1-93FA-1629F3911D99}" type="presParOf" srcId="{1DCF80C5-AB8D-496C-8EF2-9533A0380254}" destId="{DE0A1B77-BD26-422C-B34B-FECF717259BC}"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C615AC-0B7A-48B7-88BE-6E55741EB86F}">
      <dsp:nvSpPr>
        <dsp:cNvPr id="0" name=""/>
        <dsp:cNvSpPr/>
      </dsp:nvSpPr>
      <dsp:spPr>
        <a:xfrm>
          <a:off x="5646" y="2058342"/>
          <a:ext cx="2100508" cy="8402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IN" sz="1400" kern="1200" spc="-25" dirty="0">
              <a:solidFill>
                <a:srgbClr val="FFFFFF"/>
              </a:solidFill>
              <a:latin typeface="Carlito"/>
              <a:cs typeface="Carlito"/>
            </a:rPr>
            <a:t>Request</a:t>
          </a:r>
          <a:r>
            <a:rPr lang="en-IN" sz="1400" kern="1200" spc="-114" dirty="0">
              <a:solidFill>
                <a:srgbClr val="FFFFFF"/>
              </a:solidFill>
              <a:latin typeface="Carlito"/>
              <a:cs typeface="Carlito"/>
            </a:rPr>
            <a:t> </a:t>
          </a:r>
          <a:r>
            <a:rPr lang="en-IN" sz="1400" kern="1200" spc="-5" dirty="0">
              <a:solidFill>
                <a:srgbClr val="FFFFFF"/>
              </a:solidFill>
              <a:latin typeface="Carlito"/>
              <a:cs typeface="Carlito"/>
            </a:rPr>
            <a:t>Wikipedia</a:t>
          </a:r>
          <a:endParaRPr lang="en-IN" sz="1400" kern="1200" dirty="0"/>
        </a:p>
      </dsp:txBody>
      <dsp:txXfrm>
        <a:off x="425748" y="2058342"/>
        <a:ext cx="1260305" cy="840203"/>
      </dsp:txXfrm>
    </dsp:sp>
    <dsp:sp modelId="{0A0F6C39-7A1A-4C89-82DA-07E32018D497}">
      <dsp:nvSpPr>
        <dsp:cNvPr id="0" name=""/>
        <dsp:cNvSpPr/>
      </dsp:nvSpPr>
      <dsp:spPr>
        <a:xfrm>
          <a:off x="1896104" y="2058342"/>
          <a:ext cx="2100508" cy="8402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IN" sz="1400" kern="1200" spc="-15" dirty="0" err="1">
              <a:solidFill>
                <a:srgbClr val="FFFFFF"/>
              </a:solidFill>
              <a:latin typeface="Carlito"/>
              <a:cs typeface="Carlito"/>
            </a:rPr>
            <a:t>BeautifulSoup</a:t>
          </a:r>
          <a:r>
            <a:rPr lang="en-IN" sz="1400" kern="1200" spc="-15" dirty="0">
              <a:solidFill>
                <a:srgbClr val="FFFFFF"/>
              </a:solidFill>
              <a:latin typeface="Carlito"/>
              <a:cs typeface="Carlito"/>
            </a:rPr>
            <a:t> </a:t>
          </a:r>
          <a:r>
            <a:rPr lang="en-IN" sz="1400" kern="1200" spc="-20" dirty="0">
              <a:solidFill>
                <a:srgbClr val="FFFFFF"/>
              </a:solidFill>
              <a:latin typeface="Carlito"/>
              <a:cs typeface="Carlito"/>
            </a:rPr>
            <a:t>html5lib</a:t>
          </a:r>
          <a:r>
            <a:rPr lang="en-IN" sz="1400" kern="1200" spc="-105" dirty="0">
              <a:solidFill>
                <a:srgbClr val="FFFFFF"/>
              </a:solidFill>
              <a:latin typeface="Carlito"/>
              <a:cs typeface="Carlito"/>
            </a:rPr>
            <a:t> </a:t>
          </a:r>
          <a:r>
            <a:rPr lang="en-IN" sz="1400" kern="1200" spc="-35" dirty="0">
              <a:solidFill>
                <a:srgbClr val="FFFFFF"/>
              </a:solidFill>
              <a:latin typeface="Carlito"/>
              <a:cs typeface="Carlito"/>
            </a:rPr>
            <a:t>Parser</a:t>
          </a:r>
          <a:endParaRPr lang="en-IN" sz="1400" kern="1200" dirty="0"/>
        </a:p>
      </dsp:txBody>
      <dsp:txXfrm>
        <a:off x="2316206" y="2058342"/>
        <a:ext cx="1260305" cy="840203"/>
      </dsp:txXfrm>
    </dsp:sp>
    <dsp:sp modelId="{7296E771-3F40-4AEB-A697-50B6F7F8008B}">
      <dsp:nvSpPr>
        <dsp:cNvPr id="0" name=""/>
        <dsp:cNvSpPr/>
      </dsp:nvSpPr>
      <dsp:spPr>
        <a:xfrm>
          <a:off x="3786562" y="2058342"/>
          <a:ext cx="2100508" cy="8402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spc="-15" dirty="0">
              <a:solidFill>
                <a:srgbClr val="FFFFFF"/>
              </a:solidFill>
              <a:latin typeface="Carlito"/>
              <a:cs typeface="Carlito"/>
            </a:rPr>
            <a:t>Find </a:t>
          </a:r>
          <a:r>
            <a:rPr lang="en-US" sz="1400" kern="1200" spc="-5" dirty="0">
              <a:solidFill>
                <a:srgbClr val="FFFFFF"/>
              </a:solidFill>
              <a:latin typeface="Carlito"/>
              <a:cs typeface="Carlito"/>
            </a:rPr>
            <a:t>launch</a:t>
          </a:r>
          <a:r>
            <a:rPr lang="en-US" sz="1400" kern="1200" spc="-145" dirty="0">
              <a:solidFill>
                <a:srgbClr val="FFFFFF"/>
              </a:solidFill>
              <a:latin typeface="Carlito"/>
              <a:cs typeface="Carlito"/>
            </a:rPr>
            <a:t> </a:t>
          </a:r>
          <a:r>
            <a:rPr lang="en-US" sz="1400" kern="1200" spc="-40" dirty="0">
              <a:solidFill>
                <a:srgbClr val="FFFFFF"/>
              </a:solidFill>
              <a:latin typeface="Carlito"/>
              <a:cs typeface="Carlito"/>
            </a:rPr>
            <a:t>info  </a:t>
          </a:r>
          <a:r>
            <a:rPr lang="en-US" sz="1400" kern="1200" spc="-25" dirty="0">
              <a:solidFill>
                <a:srgbClr val="FFFFFF"/>
              </a:solidFill>
              <a:latin typeface="Carlito"/>
              <a:cs typeface="Carlito"/>
            </a:rPr>
            <a:t>html</a:t>
          </a:r>
          <a:r>
            <a:rPr lang="en-US" sz="1400" kern="1200" spc="-70" dirty="0">
              <a:solidFill>
                <a:srgbClr val="FFFFFF"/>
              </a:solidFill>
              <a:latin typeface="Carlito"/>
              <a:cs typeface="Carlito"/>
            </a:rPr>
            <a:t> </a:t>
          </a:r>
          <a:r>
            <a:rPr lang="en-US" sz="1400" kern="1200" spc="-20" dirty="0">
              <a:solidFill>
                <a:srgbClr val="FFFFFF"/>
              </a:solidFill>
              <a:latin typeface="Carlito"/>
              <a:cs typeface="Carlito"/>
            </a:rPr>
            <a:t>table</a:t>
          </a:r>
          <a:endParaRPr lang="en-IN" sz="1400" kern="1200" dirty="0"/>
        </a:p>
      </dsp:txBody>
      <dsp:txXfrm>
        <a:off x="4206664" y="2058342"/>
        <a:ext cx="1260305" cy="840203"/>
      </dsp:txXfrm>
    </dsp:sp>
    <dsp:sp modelId="{570062A4-56E1-4FE3-AE5A-904DA9576CDB}">
      <dsp:nvSpPr>
        <dsp:cNvPr id="0" name=""/>
        <dsp:cNvSpPr/>
      </dsp:nvSpPr>
      <dsp:spPr>
        <a:xfrm>
          <a:off x="5677020" y="2058342"/>
          <a:ext cx="2100508" cy="8402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IN" sz="1400" kern="1200" spc="-40">
              <a:solidFill>
                <a:srgbClr val="FFFFFF"/>
              </a:solidFill>
              <a:latin typeface="Carlito"/>
              <a:cs typeface="Carlito"/>
            </a:rPr>
            <a:t>Create</a:t>
          </a:r>
          <a:r>
            <a:rPr lang="en-IN" sz="1400" kern="1200" spc="-70">
              <a:solidFill>
                <a:srgbClr val="FFFFFF"/>
              </a:solidFill>
              <a:latin typeface="Carlito"/>
              <a:cs typeface="Carlito"/>
            </a:rPr>
            <a:t> </a:t>
          </a:r>
          <a:r>
            <a:rPr lang="en-IN" sz="1400" kern="1200" spc="-10">
              <a:solidFill>
                <a:srgbClr val="FFFFFF"/>
              </a:solidFill>
              <a:latin typeface="Carlito"/>
              <a:cs typeface="Carlito"/>
            </a:rPr>
            <a:t>dictionary</a:t>
          </a:r>
          <a:endParaRPr lang="en-IN" sz="1400" kern="1200" dirty="0"/>
        </a:p>
      </dsp:txBody>
      <dsp:txXfrm>
        <a:off x="6097122" y="2058342"/>
        <a:ext cx="1260305" cy="840203"/>
      </dsp:txXfrm>
    </dsp:sp>
    <dsp:sp modelId="{F3170BAA-655F-4AA4-9FEA-9468DF0F2C34}">
      <dsp:nvSpPr>
        <dsp:cNvPr id="0" name=""/>
        <dsp:cNvSpPr/>
      </dsp:nvSpPr>
      <dsp:spPr>
        <a:xfrm>
          <a:off x="7567477" y="2058342"/>
          <a:ext cx="2100508" cy="8402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spc="-45" dirty="0">
              <a:solidFill>
                <a:srgbClr val="FFFFFF"/>
              </a:solidFill>
              <a:latin typeface="Carlito"/>
              <a:cs typeface="Carlito"/>
            </a:rPr>
            <a:t>Iterate</a:t>
          </a:r>
          <a:r>
            <a:rPr lang="en-US" sz="1400" kern="1200" spc="-135" dirty="0">
              <a:solidFill>
                <a:srgbClr val="FFFFFF"/>
              </a:solidFill>
              <a:latin typeface="Carlito"/>
              <a:cs typeface="Carlito"/>
            </a:rPr>
            <a:t> </a:t>
          </a:r>
          <a:r>
            <a:rPr lang="en-US" sz="1400" kern="1200" spc="-20" dirty="0">
              <a:solidFill>
                <a:srgbClr val="FFFFFF"/>
              </a:solidFill>
              <a:latin typeface="Carlito"/>
              <a:cs typeface="Carlito"/>
            </a:rPr>
            <a:t>through  table </a:t>
          </a:r>
          <a:r>
            <a:rPr lang="en-US" sz="1400" kern="1200" spc="-5" dirty="0">
              <a:solidFill>
                <a:srgbClr val="FFFFFF"/>
              </a:solidFill>
              <a:latin typeface="Carlito"/>
              <a:cs typeface="Carlito"/>
            </a:rPr>
            <a:t>cells </a:t>
          </a:r>
          <a:r>
            <a:rPr lang="en-US" sz="1400" kern="1200" spc="-30" dirty="0">
              <a:solidFill>
                <a:srgbClr val="FFFFFF"/>
              </a:solidFill>
              <a:latin typeface="Carlito"/>
              <a:cs typeface="Carlito"/>
            </a:rPr>
            <a:t>to  extract </a:t>
          </a:r>
          <a:r>
            <a:rPr lang="en-US" sz="1400" kern="1200" spc="-35" dirty="0">
              <a:solidFill>
                <a:srgbClr val="FFFFFF"/>
              </a:solidFill>
              <a:latin typeface="Carlito"/>
              <a:cs typeface="Carlito"/>
            </a:rPr>
            <a:t>data </a:t>
          </a:r>
          <a:r>
            <a:rPr lang="en-US" sz="1400" kern="1200" spc="-30" dirty="0">
              <a:solidFill>
                <a:srgbClr val="FFFFFF"/>
              </a:solidFill>
              <a:latin typeface="Carlito"/>
              <a:cs typeface="Carlito"/>
            </a:rPr>
            <a:t>to  </a:t>
          </a:r>
          <a:r>
            <a:rPr lang="en-US" sz="1400" kern="1200" spc="-10" dirty="0">
              <a:solidFill>
                <a:srgbClr val="FFFFFF"/>
              </a:solidFill>
              <a:latin typeface="Carlito"/>
              <a:cs typeface="Carlito"/>
            </a:rPr>
            <a:t>dictionary</a:t>
          </a:r>
          <a:endParaRPr lang="en-IN" sz="1400" kern="1200" dirty="0"/>
        </a:p>
      </dsp:txBody>
      <dsp:txXfrm>
        <a:off x="7987579" y="2058342"/>
        <a:ext cx="1260305" cy="840203"/>
      </dsp:txXfrm>
    </dsp:sp>
    <dsp:sp modelId="{DE0A1B77-BD26-422C-B34B-FECF717259BC}">
      <dsp:nvSpPr>
        <dsp:cNvPr id="0" name=""/>
        <dsp:cNvSpPr/>
      </dsp:nvSpPr>
      <dsp:spPr>
        <a:xfrm>
          <a:off x="9457935" y="2058342"/>
          <a:ext cx="2100508" cy="8402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IN" sz="1400" kern="1200" spc="-20" dirty="0">
              <a:solidFill>
                <a:srgbClr val="FFFFFF"/>
              </a:solidFill>
              <a:latin typeface="Carlito"/>
              <a:cs typeface="Carlito"/>
            </a:rPr>
            <a:t>Cast </a:t>
          </a:r>
          <a:r>
            <a:rPr lang="en-IN" sz="1400" kern="1200" spc="-5" dirty="0">
              <a:solidFill>
                <a:srgbClr val="FFFFFF"/>
              </a:solidFill>
              <a:latin typeface="Carlito"/>
              <a:cs typeface="Carlito"/>
            </a:rPr>
            <a:t>dictionary</a:t>
          </a:r>
          <a:r>
            <a:rPr lang="en-IN" sz="1400" kern="1200" spc="-135" dirty="0">
              <a:solidFill>
                <a:srgbClr val="FFFFFF"/>
              </a:solidFill>
              <a:latin typeface="Carlito"/>
              <a:cs typeface="Carlito"/>
            </a:rPr>
            <a:t> </a:t>
          </a:r>
          <a:r>
            <a:rPr lang="en-IN" sz="1400" kern="1200" spc="-60" dirty="0">
              <a:solidFill>
                <a:srgbClr val="FFFFFF"/>
              </a:solidFill>
              <a:latin typeface="Carlito"/>
              <a:cs typeface="Carlito"/>
            </a:rPr>
            <a:t>to  </a:t>
          </a:r>
          <a:r>
            <a:rPr lang="en-IN" sz="1400" kern="1200" spc="-30" dirty="0" err="1">
              <a:solidFill>
                <a:srgbClr val="FFFFFF"/>
              </a:solidFill>
              <a:latin typeface="Carlito"/>
              <a:cs typeface="Carlito"/>
            </a:rPr>
            <a:t>DataFrame</a:t>
          </a:r>
          <a:endParaRPr lang="en-IN" sz="1400" kern="1200" dirty="0"/>
        </a:p>
      </dsp:txBody>
      <dsp:txXfrm>
        <a:off x="9878037" y="2058342"/>
        <a:ext cx="1260305" cy="84020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1/5/2024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643596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483904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8.jpg"/><Relationship Id="rId4" Type="http://schemas.openxmlformats.org/officeDocument/2006/relationships/image" Target="../media/image27.jpg"/></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99056" y="4568734"/>
            <a:ext cx="4871124" cy="923330"/>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Nitin Madas</a:t>
            </a:r>
          </a:p>
          <a:p>
            <a:r>
              <a:rPr lang="en-US" dirty="0">
                <a:solidFill>
                  <a:schemeClr val="bg2"/>
                </a:solidFill>
                <a:latin typeface="Abadi" panose="020B0604020104020204" pitchFamily="34" charset="0"/>
                <a:ea typeface="SF Pro" pitchFamily="2" charset="0"/>
                <a:cs typeface="SF Pro" pitchFamily="2" charset="0"/>
              </a:rPr>
              <a:t>05/01/2024</a:t>
            </a:r>
          </a:p>
          <a:p>
            <a:r>
              <a:rPr lang="en-US" dirty="0">
                <a:solidFill>
                  <a:schemeClr val="bg2"/>
                </a:solidFill>
                <a:latin typeface="Abadi" panose="020B0604020104020204" pitchFamily="34" charset="0"/>
                <a:ea typeface="SF Pro" pitchFamily="2" charset="0"/>
                <a:cs typeface="SF Pro" pitchFamily="2" charset="0"/>
              </a:rPr>
              <a:t>https://github.com/nitinmadas/SpaceX-Analysis</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object 4">
            <a:extLst>
              <a:ext uri="{FF2B5EF4-FFF2-40B4-BE49-F238E27FC236}">
                <a16:creationId xmlns:a16="http://schemas.microsoft.com/office/drawing/2014/main" id="{108D31A7-283C-8E55-41C7-23E17E05B10E}"/>
              </a:ext>
            </a:extLst>
          </p:cNvPr>
          <p:cNvSpPr txBox="1">
            <a:spLocks/>
          </p:cNvSpPr>
          <p:nvPr/>
        </p:nvSpPr>
        <p:spPr>
          <a:xfrm>
            <a:off x="467361" y="1634619"/>
            <a:ext cx="11734799" cy="4210896"/>
          </a:xfrm>
          <a:prstGeom prst="rect">
            <a:avLst/>
          </a:prstGeom>
        </p:spPr>
        <p:txBody>
          <a:bodyPr vert="horz" wrap="square" lIns="0" tIns="16256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6510">
              <a:lnSpc>
                <a:spcPct val="100000"/>
              </a:lnSpc>
              <a:spcBef>
                <a:spcPts val="1280"/>
              </a:spcBef>
            </a:pPr>
            <a:r>
              <a:rPr lang="en-US" sz="2000" spc="-15" dirty="0">
                <a:solidFill>
                  <a:srgbClr val="404040"/>
                </a:solidFill>
                <a:latin typeface="Carlito"/>
                <a:cs typeface="Carlito"/>
              </a:rPr>
              <a:t>Create </a:t>
            </a:r>
            <a:r>
              <a:rPr lang="en-US" sz="2000" dirty="0">
                <a:solidFill>
                  <a:srgbClr val="404040"/>
                </a:solidFill>
                <a:latin typeface="Carlito"/>
                <a:cs typeface="Carlito"/>
              </a:rPr>
              <a:t>a </a:t>
            </a:r>
            <a:r>
              <a:rPr lang="en-US" sz="2000" spc="-5" dirty="0">
                <a:solidFill>
                  <a:srgbClr val="404040"/>
                </a:solidFill>
                <a:latin typeface="Carlito"/>
                <a:cs typeface="Carlito"/>
              </a:rPr>
              <a:t>training label </a:t>
            </a:r>
            <a:r>
              <a:rPr lang="en-US" sz="2000" dirty="0">
                <a:solidFill>
                  <a:srgbClr val="404040"/>
                </a:solidFill>
                <a:latin typeface="Carlito"/>
                <a:cs typeface="Carlito"/>
              </a:rPr>
              <a:t>with </a:t>
            </a:r>
            <a:r>
              <a:rPr lang="en-US" sz="2000" spc="-5" dirty="0">
                <a:solidFill>
                  <a:srgbClr val="404040"/>
                </a:solidFill>
                <a:latin typeface="Carlito"/>
                <a:cs typeface="Carlito"/>
              </a:rPr>
              <a:t>landing </a:t>
            </a:r>
            <a:r>
              <a:rPr lang="en-US" sz="2000" spc="-15" dirty="0">
                <a:solidFill>
                  <a:srgbClr val="404040"/>
                </a:solidFill>
                <a:latin typeface="Carlito"/>
                <a:cs typeface="Carlito"/>
              </a:rPr>
              <a:t>outcomes </a:t>
            </a:r>
            <a:r>
              <a:rPr lang="en-US" sz="2000" spc="-5" dirty="0">
                <a:solidFill>
                  <a:srgbClr val="404040"/>
                </a:solidFill>
                <a:latin typeface="Carlito"/>
                <a:cs typeface="Carlito"/>
              </a:rPr>
              <a:t>where successful </a:t>
            </a:r>
            <a:r>
              <a:rPr lang="en-US" sz="2000" dirty="0">
                <a:solidFill>
                  <a:srgbClr val="404040"/>
                </a:solidFill>
                <a:latin typeface="Carlito"/>
                <a:cs typeface="Carlito"/>
              </a:rPr>
              <a:t>= 1 &amp; </a:t>
            </a:r>
            <a:r>
              <a:rPr lang="en-US" sz="2000" spc="-15" dirty="0">
                <a:solidFill>
                  <a:srgbClr val="404040"/>
                </a:solidFill>
                <a:latin typeface="Carlito"/>
                <a:cs typeface="Carlito"/>
              </a:rPr>
              <a:t>failure </a:t>
            </a:r>
            <a:r>
              <a:rPr lang="en-US" sz="2000" dirty="0">
                <a:solidFill>
                  <a:srgbClr val="404040"/>
                </a:solidFill>
                <a:latin typeface="Carlito"/>
                <a:cs typeface="Carlito"/>
              </a:rPr>
              <a:t>=</a:t>
            </a:r>
            <a:r>
              <a:rPr lang="en-US" sz="2000" spc="-85" dirty="0">
                <a:solidFill>
                  <a:srgbClr val="404040"/>
                </a:solidFill>
                <a:latin typeface="Carlito"/>
                <a:cs typeface="Carlito"/>
              </a:rPr>
              <a:t> </a:t>
            </a:r>
            <a:r>
              <a:rPr lang="en-US" sz="2000" dirty="0">
                <a:solidFill>
                  <a:srgbClr val="404040"/>
                </a:solidFill>
                <a:latin typeface="Carlito"/>
                <a:cs typeface="Carlito"/>
              </a:rPr>
              <a:t>0.</a:t>
            </a:r>
            <a:endParaRPr lang="en-US" sz="2000" dirty="0">
              <a:latin typeface="Carlito"/>
              <a:cs typeface="Carlito"/>
            </a:endParaRPr>
          </a:p>
          <a:p>
            <a:pPr marL="16510">
              <a:lnSpc>
                <a:spcPct val="100000"/>
              </a:lnSpc>
              <a:spcBef>
                <a:spcPts val="1175"/>
              </a:spcBef>
            </a:pPr>
            <a:r>
              <a:rPr lang="en-US" sz="2000" dirty="0">
                <a:solidFill>
                  <a:srgbClr val="404040"/>
                </a:solidFill>
                <a:latin typeface="Carlito"/>
                <a:cs typeface="Carlito"/>
              </a:rPr>
              <a:t>Outcome</a:t>
            </a:r>
            <a:r>
              <a:rPr lang="en-US" sz="2000" spc="-75" dirty="0">
                <a:solidFill>
                  <a:srgbClr val="404040"/>
                </a:solidFill>
                <a:latin typeface="Carlito"/>
                <a:cs typeface="Carlito"/>
              </a:rPr>
              <a:t> </a:t>
            </a:r>
            <a:r>
              <a:rPr lang="en-US" sz="2000" dirty="0">
                <a:solidFill>
                  <a:srgbClr val="404040"/>
                </a:solidFill>
                <a:latin typeface="Carlito"/>
                <a:cs typeface="Carlito"/>
              </a:rPr>
              <a:t>column</a:t>
            </a:r>
            <a:r>
              <a:rPr lang="en-US" sz="2000" spc="-45" dirty="0">
                <a:solidFill>
                  <a:srgbClr val="404040"/>
                </a:solidFill>
                <a:latin typeface="Carlito"/>
                <a:cs typeface="Carlito"/>
              </a:rPr>
              <a:t> </a:t>
            </a:r>
            <a:r>
              <a:rPr lang="en-US" sz="2000" spc="-5" dirty="0">
                <a:solidFill>
                  <a:srgbClr val="404040"/>
                </a:solidFill>
                <a:latin typeface="Carlito"/>
                <a:cs typeface="Carlito"/>
              </a:rPr>
              <a:t>has</a:t>
            </a:r>
            <a:r>
              <a:rPr lang="en-US" sz="2000" spc="-40" dirty="0">
                <a:solidFill>
                  <a:srgbClr val="404040"/>
                </a:solidFill>
                <a:latin typeface="Carlito"/>
                <a:cs typeface="Carlito"/>
              </a:rPr>
              <a:t> </a:t>
            </a:r>
            <a:r>
              <a:rPr lang="en-US" sz="2000" spc="-10" dirty="0">
                <a:solidFill>
                  <a:srgbClr val="404040"/>
                </a:solidFill>
                <a:latin typeface="Carlito"/>
                <a:cs typeface="Carlito"/>
              </a:rPr>
              <a:t>two</a:t>
            </a:r>
            <a:r>
              <a:rPr lang="en-US" sz="2000" spc="-25" dirty="0">
                <a:solidFill>
                  <a:srgbClr val="404040"/>
                </a:solidFill>
                <a:latin typeface="Carlito"/>
                <a:cs typeface="Carlito"/>
              </a:rPr>
              <a:t> </a:t>
            </a:r>
            <a:r>
              <a:rPr lang="en-US" sz="2000" dirty="0">
                <a:solidFill>
                  <a:srgbClr val="404040"/>
                </a:solidFill>
                <a:latin typeface="Carlito"/>
                <a:cs typeface="Carlito"/>
              </a:rPr>
              <a:t>components:</a:t>
            </a:r>
            <a:r>
              <a:rPr lang="en-US" sz="2000" spc="-75" dirty="0">
                <a:solidFill>
                  <a:srgbClr val="404040"/>
                </a:solidFill>
                <a:latin typeface="Carlito"/>
                <a:cs typeface="Carlito"/>
              </a:rPr>
              <a:t> </a:t>
            </a:r>
            <a:r>
              <a:rPr lang="en-US" sz="2000" dirty="0">
                <a:solidFill>
                  <a:srgbClr val="404040"/>
                </a:solidFill>
                <a:latin typeface="Carlito"/>
                <a:cs typeface="Carlito"/>
              </a:rPr>
              <a:t>‘Mission</a:t>
            </a:r>
            <a:r>
              <a:rPr lang="en-US" sz="2000" spc="5" dirty="0">
                <a:solidFill>
                  <a:srgbClr val="404040"/>
                </a:solidFill>
                <a:latin typeface="Carlito"/>
                <a:cs typeface="Carlito"/>
              </a:rPr>
              <a:t> </a:t>
            </a:r>
            <a:r>
              <a:rPr lang="en-US" sz="2000" spc="-5" dirty="0">
                <a:solidFill>
                  <a:srgbClr val="404040"/>
                </a:solidFill>
                <a:latin typeface="Carlito"/>
                <a:cs typeface="Carlito"/>
              </a:rPr>
              <a:t>Outcome’</a:t>
            </a:r>
            <a:r>
              <a:rPr lang="en-US" sz="2000" spc="-65" dirty="0">
                <a:solidFill>
                  <a:srgbClr val="404040"/>
                </a:solidFill>
                <a:latin typeface="Carlito"/>
                <a:cs typeface="Carlito"/>
              </a:rPr>
              <a:t> </a:t>
            </a:r>
            <a:r>
              <a:rPr lang="en-US" sz="2000" dirty="0">
                <a:solidFill>
                  <a:srgbClr val="404040"/>
                </a:solidFill>
                <a:latin typeface="Carlito"/>
                <a:cs typeface="Carlito"/>
              </a:rPr>
              <a:t>‘Landing</a:t>
            </a:r>
            <a:r>
              <a:rPr lang="en-US" sz="2000" spc="-50" dirty="0">
                <a:solidFill>
                  <a:srgbClr val="404040"/>
                </a:solidFill>
                <a:latin typeface="Carlito"/>
                <a:cs typeface="Carlito"/>
              </a:rPr>
              <a:t> </a:t>
            </a:r>
            <a:r>
              <a:rPr lang="en-US" sz="2000" spc="-5" dirty="0">
                <a:solidFill>
                  <a:srgbClr val="404040"/>
                </a:solidFill>
                <a:latin typeface="Carlito"/>
                <a:cs typeface="Carlito"/>
              </a:rPr>
              <a:t>Location’</a:t>
            </a:r>
            <a:endParaRPr lang="en-US" sz="2000" dirty="0">
              <a:latin typeface="Carlito"/>
              <a:cs typeface="Carlito"/>
            </a:endParaRPr>
          </a:p>
          <a:p>
            <a:pPr marL="16510" marR="5080">
              <a:lnSpc>
                <a:spcPct val="150000"/>
              </a:lnSpc>
              <a:spcBef>
                <a:spcPts val="290"/>
              </a:spcBef>
            </a:pPr>
            <a:r>
              <a:rPr lang="en-US" sz="2000" dirty="0">
                <a:solidFill>
                  <a:srgbClr val="404040"/>
                </a:solidFill>
                <a:latin typeface="Carlito"/>
                <a:cs typeface="Carlito"/>
              </a:rPr>
              <a:t>New </a:t>
            </a:r>
            <a:r>
              <a:rPr lang="en-US" sz="2000" spc="-5" dirty="0">
                <a:solidFill>
                  <a:srgbClr val="404040"/>
                </a:solidFill>
                <a:latin typeface="Carlito"/>
                <a:cs typeface="Carlito"/>
              </a:rPr>
              <a:t>training </a:t>
            </a:r>
            <a:r>
              <a:rPr lang="en-US" sz="2000" dirty="0">
                <a:solidFill>
                  <a:srgbClr val="404040"/>
                </a:solidFill>
                <a:latin typeface="Carlito"/>
                <a:cs typeface="Carlito"/>
              </a:rPr>
              <a:t>label column </a:t>
            </a:r>
            <a:r>
              <a:rPr lang="en-US" sz="2000" spc="-15" dirty="0">
                <a:solidFill>
                  <a:srgbClr val="404040"/>
                </a:solidFill>
                <a:latin typeface="Carlito"/>
                <a:cs typeface="Carlito"/>
              </a:rPr>
              <a:t>‘class’ </a:t>
            </a:r>
            <a:r>
              <a:rPr lang="en-US" sz="2000" spc="-5" dirty="0">
                <a:solidFill>
                  <a:srgbClr val="404040"/>
                </a:solidFill>
                <a:latin typeface="Carlito"/>
                <a:cs typeface="Carlito"/>
              </a:rPr>
              <a:t>with </a:t>
            </a:r>
            <a:r>
              <a:rPr lang="en-US" sz="2000" dirty="0">
                <a:solidFill>
                  <a:srgbClr val="404040"/>
                </a:solidFill>
                <a:latin typeface="Carlito"/>
                <a:cs typeface="Carlito"/>
              </a:rPr>
              <a:t>a </a:t>
            </a:r>
            <a:r>
              <a:rPr lang="en-US" sz="2000" spc="-5" dirty="0">
                <a:solidFill>
                  <a:srgbClr val="404040"/>
                </a:solidFill>
                <a:latin typeface="Carlito"/>
                <a:cs typeface="Carlito"/>
              </a:rPr>
              <a:t>value of </a:t>
            </a:r>
            <a:r>
              <a:rPr lang="en-US" sz="2000" dirty="0">
                <a:solidFill>
                  <a:srgbClr val="404040"/>
                </a:solidFill>
                <a:latin typeface="Carlito"/>
                <a:cs typeface="Carlito"/>
              </a:rPr>
              <a:t>1 </a:t>
            </a:r>
            <a:r>
              <a:rPr lang="en-US" sz="2000" spc="-5" dirty="0">
                <a:solidFill>
                  <a:srgbClr val="404040"/>
                </a:solidFill>
                <a:latin typeface="Carlito"/>
                <a:cs typeface="Carlito"/>
              </a:rPr>
              <a:t>if </a:t>
            </a:r>
            <a:r>
              <a:rPr lang="en-US" sz="2000" dirty="0">
                <a:solidFill>
                  <a:srgbClr val="404040"/>
                </a:solidFill>
                <a:latin typeface="Carlito"/>
                <a:cs typeface="Carlito"/>
              </a:rPr>
              <a:t>‘Mission </a:t>
            </a:r>
            <a:r>
              <a:rPr lang="en-US" sz="2000" spc="-5" dirty="0">
                <a:solidFill>
                  <a:srgbClr val="404040"/>
                </a:solidFill>
                <a:latin typeface="Carlito"/>
                <a:cs typeface="Carlito"/>
              </a:rPr>
              <a:t>Outcome’ is </a:t>
            </a:r>
            <a:r>
              <a:rPr lang="en-US" sz="2000" spc="-30" dirty="0">
                <a:solidFill>
                  <a:srgbClr val="404040"/>
                </a:solidFill>
                <a:latin typeface="Carlito"/>
                <a:cs typeface="Carlito"/>
              </a:rPr>
              <a:t>True </a:t>
            </a:r>
            <a:r>
              <a:rPr lang="en-US" sz="2000" dirty="0">
                <a:solidFill>
                  <a:srgbClr val="404040"/>
                </a:solidFill>
                <a:latin typeface="Carlito"/>
                <a:cs typeface="Carlito"/>
              </a:rPr>
              <a:t>and 0 </a:t>
            </a:r>
            <a:r>
              <a:rPr lang="en-US" sz="2000" spc="-5" dirty="0">
                <a:solidFill>
                  <a:srgbClr val="404040"/>
                </a:solidFill>
                <a:latin typeface="Carlito"/>
                <a:cs typeface="Carlito"/>
              </a:rPr>
              <a:t>otherwise. </a:t>
            </a:r>
          </a:p>
          <a:p>
            <a:pPr marL="16510">
              <a:lnSpc>
                <a:spcPct val="100000"/>
              </a:lnSpc>
              <a:spcBef>
                <a:spcPts val="1275"/>
              </a:spcBef>
            </a:pPr>
            <a:r>
              <a:rPr lang="en-US" sz="2000" u="heavy" spc="-20" dirty="0">
                <a:solidFill>
                  <a:srgbClr val="404040"/>
                </a:solidFill>
                <a:uFill>
                  <a:solidFill>
                    <a:srgbClr val="404040"/>
                  </a:solidFill>
                </a:uFill>
                <a:latin typeface="Carlito"/>
                <a:cs typeface="Carlito"/>
              </a:rPr>
              <a:t>Value </a:t>
            </a:r>
            <a:r>
              <a:rPr lang="en-US" sz="2000" u="heavy" dirty="0">
                <a:solidFill>
                  <a:srgbClr val="404040"/>
                </a:solidFill>
                <a:uFill>
                  <a:solidFill>
                    <a:srgbClr val="404040"/>
                  </a:solidFill>
                </a:uFill>
                <a:latin typeface="Carlito"/>
                <a:cs typeface="Carlito"/>
              </a:rPr>
              <a:t>Mapping:</a:t>
            </a:r>
            <a:r>
              <a:rPr lang="en-US" sz="2000" u="heavy" dirty="0">
                <a:uFill>
                  <a:solidFill>
                    <a:srgbClr val="404040"/>
                  </a:solidFill>
                </a:uFill>
                <a:latin typeface="Carlito"/>
                <a:cs typeface="Carlito"/>
              </a:rPr>
              <a:t> </a:t>
            </a:r>
            <a:r>
              <a:rPr lang="en-US" sz="2000" spc="-30" dirty="0">
                <a:solidFill>
                  <a:srgbClr val="404040"/>
                </a:solidFill>
                <a:latin typeface="Carlito"/>
                <a:cs typeface="Carlito"/>
              </a:rPr>
              <a:t>True </a:t>
            </a:r>
            <a:r>
              <a:rPr lang="en-US" sz="2000" dirty="0">
                <a:solidFill>
                  <a:srgbClr val="404040"/>
                </a:solidFill>
                <a:latin typeface="Carlito"/>
                <a:cs typeface="Carlito"/>
              </a:rPr>
              <a:t>ASDS, </a:t>
            </a:r>
            <a:r>
              <a:rPr lang="en-US" sz="2000" spc="-30" dirty="0">
                <a:solidFill>
                  <a:srgbClr val="404040"/>
                </a:solidFill>
                <a:latin typeface="Carlito"/>
                <a:cs typeface="Carlito"/>
              </a:rPr>
              <a:t>True </a:t>
            </a:r>
            <a:r>
              <a:rPr lang="en-US" sz="2000" spc="-10" dirty="0">
                <a:solidFill>
                  <a:srgbClr val="404040"/>
                </a:solidFill>
                <a:latin typeface="Carlito"/>
                <a:cs typeface="Carlito"/>
              </a:rPr>
              <a:t>RTLS, </a:t>
            </a:r>
            <a:r>
              <a:rPr lang="en-US" sz="2000" dirty="0">
                <a:solidFill>
                  <a:srgbClr val="404040"/>
                </a:solidFill>
                <a:latin typeface="Carlito"/>
                <a:cs typeface="Carlito"/>
              </a:rPr>
              <a:t>&amp; </a:t>
            </a:r>
            <a:r>
              <a:rPr lang="en-US" sz="2000" spc="-30" dirty="0">
                <a:solidFill>
                  <a:srgbClr val="404040"/>
                </a:solidFill>
                <a:latin typeface="Carlito"/>
                <a:cs typeface="Carlito"/>
              </a:rPr>
              <a:t>True </a:t>
            </a:r>
            <a:r>
              <a:rPr lang="en-US" sz="2000" dirty="0">
                <a:solidFill>
                  <a:srgbClr val="404040"/>
                </a:solidFill>
                <a:latin typeface="Carlito"/>
                <a:cs typeface="Carlito"/>
              </a:rPr>
              <a:t>Ocean – </a:t>
            </a:r>
            <a:r>
              <a:rPr lang="en-US" sz="2000" spc="-10" dirty="0">
                <a:solidFill>
                  <a:srgbClr val="404040"/>
                </a:solidFill>
                <a:latin typeface="Carlito"/>
                <a:cs typeface="Carlito"/>
              </a:rPr>
              <a:t>set to </a:t>
            </a:r>
            <a:r>
              <a:rPr lang="en-US" sz="2000" spc="-5" dirty="0">
                <a:solidFill>
                  <a:srgbClr val="404040"/>
                </a:solidFill>
                <a:latin typeface="Carlito"/>
                <a:cs typeface="Carlito"/>
              </a:rPr>
              <a:t>-&gt;</a:t>
            </a:r>
            <a:r>
              <a:rPr lang="en-US" sz="2000" spc="-80" dirty="0">
                <a:solidFill>
                  <a:srgbClr val="404040"/>
                </a:solidFill>
                <a:latin typeface="Carlito"/>
                <a:cs typeface="Carlito"/>
              </a:rPr>
              <a:t> </a:t>
            </a:r>
            <a:r>
              <a:rPr lang="en-US" sz="2000" dirty="0">
                <a:solidFill>
                  <a:srgbClr val="404040"/>
                </a:solidFill>
                <a:latin typeface="Carlito"/>
                <a:cs typeface="Carlito"/>
              </a:rPr>
              <a:t>1</a:t>
            </a:r>
            <a:endParaRPr lang="en-US" sz="2000" dirty="0">
              <a:latin typeface="Carlito"/>
              <a:cs typeface="Carlito"/>
            </a:endParaRPr>
          </a:p>
          <a:p>
            <a:pPr marL="16510">
              <a:lnSpc>
                <a:spcPct val="100000"/>
              </a:lnSpc>
              <a:spcBef>
                <a:spcPts val="1200"/>
              </a:spcBef>
            </a:pPr>
            <a:r>
              <a:rPr lang="en-US" sz="2000" dirty="0">
                <a:solidFill>
                  <a:srgbClr val="404040"/>
                </a:solidFill>
                <a:latin typeface="Carlito"/>
                <a:cs typeface="Carlito"/>
              </a:rPr>
              <a:t>None </a:t>
            </a:r>
            <a:r>
              <a:rPr lang="en-US" sz="2000" dirty="0" err="1">
                <a:solidFill>
                  <a:srgbClr val="404040"/>
                </a:solidFill>
                <a:latin typeface="Carlito"/>
                <a:cs typeface="Carlito"/>
              </a:rPr>
              <a:t>None</a:t>
            </a:r>
            <a:r>
              <a:rPr lang="en-US" sz="2000" dirty="0">
                <a:solidFill>
                  <a:srgbClr val="404040"/>
                </a:solidFill>
                <a:latin typeface="Carlito"/>
                <a:cs typeface="Carlito"/>
              </a:rPr>
              <a:t>, </a:t>
            </a:r>
            <a:r>
              <a:rPr lang="en-US" sz="2000" spc="-15" dirty="0">
                <a:solidFill>
                  <a:srgbClr val="404040"/>
                </a:solidFill>
                <a:latin typeface="Carlito"/>
                <a:cs typeface="Carlito"/>
              </a:rPr>
              <a:t>False </a:t>
            </a:r>
            <a:r>
              <a:rPr lang="en-US" sz="2000" dirty="0">
                <a:solidFill>
                  <a:srgbClr val="404040"/>
                </a:solidFill>
                <a:latin typeface="Carlito"/>
                <a:cs typeface="Carlito"/>
              </a:rPr>
              <a:t>ASDS, None ASDS, </a:t>
            </a:r>
            <a:r>
              <a:rPr lang="en-US" sz="2000" spc="-15" dirty="0">
                <a:solidFill>
                  <a:srgbClr val="404040"/>
                </a:solidFill>
                <a:latin typeface="Carlito"/>
                <a:cs typeface="Carlito"/>
              </a:rPr>
              <a:t>False </a:t>
            </a:r>
            <a:r>
              <a:rPr lang="en-US" sz="2000" dirty="0">
                <a:solidFill>
                  <a:srgbClr val="404040"/>
                </a:solidFill>
                <a:latin typeface="Carlito"/>
                <a:cs typeface="Carlito"/>
              </a:rPr>
              <a:t>Ocean, </a:t>
            </a:r>
            <a:r>
              <a:rPr lang="en-US" sz="2000" spc="-15" dirty="0">
                <a:solidFill>
                  <a:srgbClr val="404040"/>
                </a:solidFill>
                <a:latin typeface="Carlito"/>
                <a:cs typeface="Carlito"/>
              </a:rPr>
              <a:t>False </a:t>
            </a:r>
            <a:r>
              <a:rPr lang="en-US" sz="2000" spc="-10" dirty="0">
                <a:solidFill>
                  <a:srgbClr val="404040"/>
                </a:solidFill>
                <a:latin typeface="Carlito"/>
                <a:cs typeface="Carlito"/>
              </a:rPr>
              <a:t>RTLS </a:t>
            </a:r>
            <a:r>
              <a:rPr lang="en-US" sz="2000" dirty="0">
                <a:solidFill>
                  <a:srgbClr val="404040"/>
                </a:solidFill>
                <a:latin typeface="Carlito"/>
                <a:cs typeface="Carlito"/>
              </a:rPr>
              <a:t>– </a:t>
            </a:r>
            <a:r>
              <a:rPr lang="en-US" sz="2000" spc="-10" dirty="0">
                <a:solidFill>
                  <a:srgbClr val="404040"/>
                </a:solidFill>
                <a:latin typeface="Carlito"/>
                <a:cs typeface="Carlito"/>
              </a:rPr>
              <a:t>set to </a:t>
            </a:r>
            <a:r>
              <a:rPr lang="en-US" sz="2000" spc="-5" dirty="0">
                <a:solidFill>
                  <a:srgbClr val="404040"/>
                </a:solidFill>
                <a:latin typeface="Carlito"/>
                <a:cs typeface="Carlito"/>
              </a:rPr>
              <a:t>-&gt;</a:t>
            </a:r>
            <a:r>
              <a:rPr lang="en-US" sz="2000" spc="-105" dirty="0">
                <a:solidFill>
                  <a:srgbClr val="404040"/>
                </a:solidFill>
                <a:latin typeface="Carlito"/>
                <a:cs typeface="Carlito"/>
              </a:rPr>
              <a:t> </a:t>
            </a:r>
            <a:r>
              <a:rPr lang="en-US" sz="2000" dirty="0">
                <a:solidFill>
                  <a:srgbClr val="404040"/>
                </a:solidFill>
                <a:latin typeface="Carlito"/>
                <a:cs typeface="Carlito"/>
              </a:rPr>
              <a:t>0</a:t>
            </a:r>
            <a:endParaRPr lang="en-US" sz="2000" dirty="0">
              <a:latin typeface="Carlito"/>
              <a:cs typeface="Carlito"/>
            </a:endParaRPr>
          </a:p>
          <a:p>
            <a:pPr marL="3810">
              <a:lnSpc>
                <a:spcPct val="100000"/>
              </a:lnSpc>
              <a:spcBef>
                <a:spcPts val="5"/>
              </a:spcBef>
            </a:pPr>
            <a:endParaRPr lang="en-US" sz="2550" dirty="0">
              <a:latin typeface="Carlito"/>
              <a:cs typeface="Carlito"/>
            </a:endParaRPr>
          </a:p>
          <a:p>
            <a:pPr marL="16510" marR="1900555">
              <a:lnSpc>
                <a:spcPct val="148000"/>
              </a:lnSpc>
            </a:pPr>
            <a:r>
              <a:rPr lang="en-US" sz="2000" u="heavy" spc="-5" dirty="0">
                <a:solidFill>
                  <a:srgbClr val="404040"/>
                </a:solidFill>
                <a:uFill>
                  <a:solidFill>
                    <a:srgbClr val="404040"/>
                  </a:solidFill>
                </a:uFill>
                <a:latin typeface="Carlito"/>
                <a:cs typeface="Carlito"/>
              </a:rPr>
              <a:t>GitHub url: </a:t>
            </a:r>
            <a:r>
              <a:rPr lang="en-US" sz="2000" spc="-5" dirty="0">
                <a:solidFill>
                  <a:srgbClr val="404040"/>
                </a:solidFill>
                <a:latin typeface="Carlito"/>
                <a:cs typeface="Carlito"/>
              </a:rPr>
              <a:t> </a:t>
            </a:r>
            <a:r>
              <a:rPr lang="en-US" sz="2000" u="heavy" spc="-5" dirty="0">
                <a:solidFill>
                  <a:srgbClr val="2996E1"/>
                </a:solidFill>
                <a:uFill>
                  <a:solidFill>
                    <a:srgbClr val="2996E1"/>
                  </a:solidFill>
                </a:uFill>
                <a:latin typeface="Carlito"/>
                <a:cs typeface="Carlito"/>
              </a:rPr>
              <a:t>https://github.com/nitinmadas/SpaceXAnalysis/blob/main/Data%20Wrangling/Spacex-Data%20wrangling.ipynb</a:t>
            </a:r>
            <a:endParaRPr lang="en-US" sz="2000" dirty="0">
              <a:latin typeface="Carlito"/>
              <a:cs typeface="Carlito"/>
            </a:endParaRPr>
          </a:p>
        </p:txBody>
      </p:sp>
    </p:spTree>
    <p:extLst>
      <p:ext uri="{BB962C8B-B14F-4D97-AF65-F5344CB8AC3E}">
        <p14:creationId xmlns:p14="http://schemas.microsoft.com/office/powerpoint/2010/main" val="155790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object 4">
            <a:extLst>
              <a:ext uri="{FF2B5EF4-FFF2-40B4-BE49-F238E27FC236}">
                <a16:creationId xmlns:a16="http://schemas.microsoft.com/office/drawing/2014/main" id="{E230665F-4786-5098-E496-9FA546801A5D}"/>
              </a:ext>
            </a:extLst>
          </p:cNvPr>
          <p:cNvSpPr txBox="1"/>
          <p:nvPr/>
        </p:nvSpPr>
        <p:spPr>
          <a:xfrm>
            <a:off x="1176019" y="1824608"/>
            <a:ext cx="9963150" cy="3300262"/>
          </a:xfrm>
          <a:prstGeom prst="rect">
            <a:avLst/>
          </a:prstGeom>
        </p:spPr>
        <p:txBody>
          <a:bodyPr vert="horz" wrap="square" lIns="0" tIns="42545" rIns="0" bIns="0" rtlCol="0">
            <a:spAutoFit/>
          </a:bodyPr>
          <a:lstStyle/>
          <a:p>
            <a:pPr marL="12700" marR="556260">
              <a:lnSpc>
                <a:spcPts val="2210"/>
              </a:lnSpc>
              <a:spcBef>
                <a:spcPts val="335"/>
              </a:spcBef>
            </a:pPr>
            <a:r>
              <a:rPr sz="2000" spc="-20" dirty="0">
                <a:solidFill>
                  <a:srgbClr val="404040"/>
                </a:solidFill>
                <a:latin typeface="Carlito"/>
                <a:cs typeface="Carlito"/>
              </a:rPr>
              <a:t>Exploratory </a:t>
            </a:r>
            <a:r>
              <a:rPr sz="2000" spc="-25" dirty="0">
                <a:solidFill>
                  <a:srgbClr val="404040"/>
                </a:solidFill>
                <a:latin typeface="Carlito"/>
                <a:cs typeface="Carlito"/>
              </a:rPr>
              <a:t>Data </a:t>
            </a:r>
            <a:r>
              <a:rPr sz="2000" spc="-15" dirty="0">
                <a:solidFill>
                  <a:srgbClr val="404040"/>
                </a:solidFill>
                <a:latin typeface="Carlito"/>
                <a:cs typeface="Carlito"/>
              </a:rPr>
              <a:t>Analysis </a:t>
            </a:r>
            <a:r>
              <a:rPr sz="2000" spc="-20" dirty="0">
                <a:solidFill>
                  <a:srgbClr val="404040"/>
                </a:solidFill>
                <a:latin typeface="Carlito"/>
                <a:cs typeface="Carlito"/>
              </a:rPr>
              <a:t>performed </a:t>
            </a:r>
            <a:r>
              <a:rPr sz="2000" spc="-5" dirty="0">
                <a:solidFill>
                  <a:srgbClr val="404040"/>
                </a:solidFill>
                <a:latin typeface="Carlito"/>
                <a:cs typeface="Carlito"/>
              </a:rPr>
              <a:t>on variables </a:t>
            </a:r>
            <a:r>
              <a:rPr sz="2000" spc="-15" dirty="0">
                <a:solidFill>
                  <a:srgbClr val="404040"/>
                </a:solidFill>
                <a:latin typeface="Carlito"/>
                <a:cs typeface="Carlito"/>
              </a:rPr>
              <a:t>Flight </a:t>
            </a:r>
            <a:r>
              <a:rPr sz="2000" spc="-50" dirty="0">
                <a:solidFill>
                  <a:srgbClr val="404040"/>
                </a:solidFill>
                <a:latin typeface="Carlito"/>
                <a:cs typeface="Carlito"/>
              </a:rPr>
              <a:t>Number, </a:t>
            </a:r>
            <a:r>
              <a:rPr sz="2000" spc="-25" dirty="0">
                <a:solidFill>
                  <a:srgbClr val="404040"/>
                </a:solidFill>
                <a:latin typeface="Carlito"/>
                <a:cs typeface="Carlito"/>
              </a:rPr>
              <a:t>Payload </a:t>
            </a:r>
            <a:r>
              <a:rPr sz="2000" dirty="0">
                <a:solidFill>
                  <a:srgbClr val="404040"/>
                </a:solidFill>
                <a:latin typeface="Carlito"/>
                <a:cs typeface="Carlito"/>
              </a:rPr>
              <a:t>Mass, </a:t>
            </a:r>
            <a:r>
              <a:rPr sz="2000" spc="-5" dirty="0">
                <a:solidFill>
                  <a:srgbClr val="404040"/>
                </a:solidFill>
                <a:latin typeface="Carlito"/>
                <a:cs typeface="Carlito"/>
              </a:rPr>
              <a:t>Launch </a:t>
            </a:r>
            <a:r>
              <a:rPr sz="2000" spc="-15" dirty="0">
                <a:solidFill>
                  <a:srgbClr val="404040"/>
                </a:solidFill>
                <a:latin typeface="Carlito"/>
                <a:cs typeface="Carlito"/>
              </a:rPr>
              <a:t>Site,  </a:t>
            </a:r>
            <a:r>
              <a:rPr sz="2000" spc="-5" dirty="0">
                <a:solidFill>
                  <a:srgbClr val="404040"/>
                </a:solidFill>
                <a:latin typeface="Carlito"/>
                <a:cs typeface="Carlito"/>
              </a:rPr>
              <a:t>Orbit, Class </a:t>
            </a:r>
            <a:r>
              <a:rPr sz="2000" dirty="0">
                <a:solidFill>
                  <a:srgbClr val="404040"/>
                </a:solidFill>
                <a:latin typeface="Carlito"/>
                <a:cs typeface="Carlito"/>
              </a:rPr>
              <a:t>and</a:t>
            </a:r>
            <a:r>
              <a:rPr sz="2000" spc="-45" dirty="0">
                <a:solidFill>
                  <a:srgbClr val="404040"/>
                </a:solidFill>
                <a:latin typeface="Carlito"/>
                <a:cs typeface="Carlito"/>
              </a:rPr>
              <a:t> </a:t>
            </a:r>
            <a:r>
              <a:rPr sz="2000" spc="-130" dirty="0">
                <a:solidFill>
                  <a:srgbClr val="404040"/>
                </a:solidFill>
                <a:latin typeface="Carlito"/>
                <a:cs typeface="Carlito"/>
              </a:rPr>
              <a:t>Year.</a:t>
            </a:r>
            <a:endParaRPr sz="2000" dirty="0">
              <a:latin typeface="Carlito"/>
              <a:cs typeface="Carlito"/>
            </a:endParaRPr>
          </a:p>
          <a:p>
            <a:pPr marL="12700">
              <a:lnSpc>
                <a:spcPct val="100000"/>
              </a:lnSpc>
              <a:spcBef>
                <a:spcPts val="1050"/>
              </a:spcBef>
            </a:pPr>
            <a:r>
              <a:rPr sz="2000" u="heavy" spc="-5" dirty="0">
                <a:solidFill>
                  <a:srgbClr val="404040"/>
                </a:solidFill>
                <a:uFill>
                  <a:solidFill>
                    <a:srgbClr val="404040"/>
                  </a:solidFill>
                </a:uFill>
                <a:latin typeface="Carlito"/>
                <a:cs typeface="Carlito"/>
              </a:rPr>
              <a:t>Plots</a:t>
            </a:r>
            <a:r>
              <a:rPr sz="2000" u="heavy" spc="-55" dirty="0">
                <a:solidFill>
                  <a:srgbClr val="404040"/>
                </a:solidFill>
                <a:uFill>
                  <a:solidFill>
                    <a:srgbClr val="404040"/>
                  </a:solidFill>
                </a:uFill>
                <a:latin typeface="Carlito"/>
                <a:cs typeface="Carlito"/>
              </a:rPr>
              <a:t> </a:t>
            </a:r>
            <a:r>
              <a:rPr sz="2000" u="heavy" spc="-5" dirty="0">
                <a:solidFill>
                  <a:srgbClr val="404040"/>
                </a:solidFill>
                <a:uFill>
                  <a:solidFill>
                    <a:srgbClr val="404040"/>
                  </a:solidFill>
                </a:uFill>
                <a:latin typeface="Carlito"/>
                <a:cs typeface="Carlito"/>
              </a:rPr>
              <a:t>Used:</a:t>
            </a:r>
            <a:endParaRPr sz="2000" dirty="0">
              <a:latin typeface="Carlito"/>
              <a:cs typeface="Carlito"/>
            </a:endParaRPr>
          </a:p>
          <a:p>
            <a:pPr marL="12700" marR="405765">
              <a:lnSpc>
                <a:spcPts val="2210"/>
              </a:lnSpc>
              <a:spcBef>
                <a:spcPts val="1430"/>
              </a:spcBef>
            </a:pPr>
            <a:r>
              <a:rPr sz="2000" spc="-15" dirty="0">
                <a:solidFill>
                  <a:srgbClr val="404040"/>
                </a:solidFill>
                <a:latin typeface="Carlito"/>
                <a:cs typeface="Carlito"/>
              </a:rPr>
              <a:t>Flight </a:t>
            </a:r>
            <a:r>
              <a:rPr sz="2000" dirty="0">
                <a:solidFill>
                  <a:srgbClr val="404040"/>
                </a:solidFill>
                <a:latin typeface="Carlito"/>
                <a:cs typeface="Carlito"/>
              </a:rPr>
              <a:t>Number </a:t>
            </a:r>
            <a:r>
              <a:rPr sz="2000" spc="-20" dirty="0">
                <a:solidFill>
                  <a:srgbClr val="404040"/>
                </a:solidFill>
                <a:latin typeface="Carlito"/>
                <a:cs typeface="Carlito"/>
              </a:rPr>
              <a:t>vs. </a:t>
            </a:r>
            <a:r>
              <a:rPr sz="2000" spc="-25" dirty="0">
                <a:solidFill>
                  <a:srgbClr val="404040"/>
                </a:solidFill>
                <a:latin typeface="Carlito"/>
                <a:cs typeface="Carlito"/>
              </a:rPr>
              <a:t>Payload </a:t>
            </a:r>
            <a:r>
              <a:rPr sz="2000" dirty="0">
                <a:solidFill>
                  <a:srgbClr val="404040"/>
                </a:solidFill>
                <a:latin typeface="Carlito"/>
                <a:cs typeface="Carlito"/>
              </a:rPr>
              <a:t>Mass, </a:t>
            </a:r>
            <a:r>
              <a:rPr sz="2000" spc="-10" dirty="0">
                <a:solidFill>
                  <a:srgbClr val="404040"/>
                </a:solidFill>
                <a:latin typeface="Carlito"/>
                <a:cs typeface="Carlito"/>
              </a:rPr>
              <a:t>Flight </a:t>
            </a:r>
            <a:r>
              <a:rPr sz="2000" dirty="0">
                <a:solidFill>
                  <a:srgbClr val="404040"/>
                </a:solidFill>
                <a:latin typeface="Carlito"/>
                <a:cs typeface="Carlito"/>
              </a:rPr>
              <a:t>Number </a:t>
            </a:r>
            <a:r>
              <a:rPr sz="2000" spc="-20" dirty="0">
                <a:solidFill>
                  <a:srgbClr val="404040"/>
                </a:solidFill>
                <a:latin typeface="Carlito"/>
                <a:cs typeface="Carlito"/>
              </a:rPr>
              <a:t>vs. </a:t>
            </a:r>
            <a:r>
              <a:rPr sz="2000" spc="-5" dirty="0">
                <a:solidFill>
                  <a:srgbClr val="404040"/>
                </a:solidFill>
                <a:latin typeface="Carlito"/>
                <a:cs typeface="Carlito"/>
              </a:rPr>
              <a:t>Launch </a:t>
            </a:r>
            <a:r>
              <a:rPr sz="2000" spc="-15" dirty="0">
                <a:solidFill>
                  <a:srgbClr val="404040"/>
                </a:solidFill>
                <a:latin typeface="Carlito"/>
                <a:cs typeface="Carlito"/>
              </a:rPr>
              <a:t>Site, </a:t>
            </a:r>
            <a:r>
              <a:rPr sz="2000" spc="-25" dirty="0">
                <a:solidFill>
                  <a:srgbClr val="404040"/>
                </a:solidFill>
                <a:latin typeface="Carlito"/>
                <a:cs typeface="Carlito"/>
              </a:rPr>
              <a:t>Payload </a:t>
            </a:r>
            <a:r>
              <a:rPr sz="2000" dirty="0">
                <a:solidFill>
                  <a:srgbClr val="404040"/>
                </a:solidFill>
                <a:latin typeface="Carlito"/>
                <a:cs typeface="Carlito"/>
              </a:rPr>
              <a:t>Mass </a:t>
            </a:r>
            <a:r>
              <a:rPr sz="2000" spc="-20" dirty="0">
                <a:solidFill>
                  <a:srgbClr val="404040"/>
                </a:solidFill>
                <a:latin typeface="Carlito"/>
                <a:cs typeface="Carlito"/>
              </a:rPr>
              <a:t>vs. </a:t>
            </a:r>
            <a:r>
              <a:rPr sz="2000" spc="-5" dirty="0">
                <a:solidFill>
                  <a:srgbClr val="404040"/>
                </a:solidFill>
                <a:latin typeface="Carlito"/>
                <a:cs typeface="Carlito"/>
              </a:rPr>
              <a:t>Launch </a:t>
            </a:r>
            <a:r>
              <a:rPr sz="2000" spc="-15" dirty="0">
                <a:solidFill>
                  <a:srgbClr val="404040"/>
                </a:solidFill>
                <a:latin typeface="Carlito"/>
                <a:cs typeface="Carlito"/>
              </a:rPr>
              <a:t>Site,  </a:t>
            </a:r>
            <a:r>
              <a:rPr sz="2000" spc="-5" dirty="0">
                <a:solidFill>
                  <a:srgbClr val="404040"/>
                </a:solidFill>
                <a:latin typeface="Carlito"/>
                <a:cs typeface="Carlito"/>
              </a:rPr>
              <a:t>Orbit </a:t>
            </a:r>
            <a:r>
              <a:rPr sz="2000" spc="-20" dirty="0">
                <a:solidFill>
                  <a:srgbClr val="404040"/>
                </a:solidFill>
                <a:latin typeface="Carlito"/>
                <a:cs typeface="Carlito"/>
              </a:rPr>
              <a:t>vs. </a:t>
            </a:r>
            <a:r>
              <a:rPr sz="2000" dirty="0">
                <a:solidFill>
                  <a:srgbClr val="404040"/>
                </a:solidFill>
                <a:latin typeface="Carlito"/>
                <a:cs typeface="Carlito"/>
              </a:rPr>
              <a:t>Success </a:t>
            </a:r>
            <a:r>
              <a:rPr sz="2000" spc="-20" dirty="0">
                <a:solidFill>
                  <a:srgbClr val="404040"/>
                </a:solidFill>
                <a:latin typeface="Carlito"/>
                <a:cs typeface="Carlito"/>
              </a:rPr>
              <a:t>Rate, </a:t>
            </a:r>
            <a:r>
              <a:rPr sz="2000" spc="-10" dirty="0">
                <a:solidFill>
                  <a:srgbClr val="404040"/>
                </a:solidFill>
                <a:latin typeface="Carlito"/>
                <a:cs typeface="Carlito"/>
              </a:rPr>
              <a:t>Flight </a:t>
            </a:r>
            <a:r>
              <a:rPr sz="2000" dirty="0">
                <a:solidFill>
                  <a:srgbClr val="404040"/>
                </a:solidFill>
                <a:latin typeface="Carlito"/>
                <a:cs typeface="Carlito"/>
              </a:rPr>
              <a:t>Number </a:t>
            </a:r>
            <a:r>
              <a:rPr sz="2000" spc="-20" dirty="0">
                <a:solidFill>
                  <a:srgbClr val="404040"/>
                </a:solidFill>
                <a:latin typeface="Carlito"/>
                <a:cs typeface="Carlito"/>
              </a:rPr>
              <a:t>vs. </a:t>
            </a:r>
            <a:r>
              <a:rPr sz="2000" spc="-5" dirty="0">
                <a:solidFill>
                  <a:srgbClr val="404040"/>
                </a:solidFill>
                <a:latin typeface="Carlito"/>
                <a:cs typeface="Carlito"/>
              </a:rPr>
              <a:t>Orbit, </a:t>
            </a:r>
            <a:r>
              <a:rPr sz="2000" spc="-25" dirty="0">
                <a:solidFill>
                  <a:srgbClr val="404040"/>
                </a:solidFill>
                <a:latin typeface="Carlito"/>
                <a:cs typeface="Carlito"/>
              </a:rPr>
              <a:t>Payload </a:t>
            </a:r>
            <a:r>
              <a:rPr sz="2000" spc="-15" dirty="0">
                <a:solidFill>
                  <a:srgbClr val="404040"/>
                </a:solidFill>
                <a:latin typeface="Carlito"/>
                <a:cs typeface="Carlito"/>
              </a:rPr>
              <a:t>vs </a:t>
            </a:r>
            <a:r>
              <a:rPr sz="2000" spc="-5" dirty="0">
                <a:solidFill>
                  <a:srgbClr val="404040"/>
                </a:solidFill>
                <a:latin typeface="Carlito"/>
                <a:cs typeface="Carlito"/>
              </a:rPr>
              <a:t>Orbit, </a:t>
            </a:r>
            <a:r>
              <a:rPr sz="2000" dirty="0">
                <a:solidFill>
                  <a:srgbClr val="404040"/>
                </a:solidFill>
                <a:latin typeface="Carlito"/>
                <a:cs typeface="Carlito"/>
              </a:rPr>
              <a:t>and Success </a:t>
            </a:r>
            <a:r>
              <a:rPr sz="2000" spc="-60" dirty="0">
                <a:solidFill>
                  <a:srgbClr val="404040"/>
                </a:solidFill>
                <a:latin typeface="Carlito"/>
                <a:cs typeface="Carlito"/>
              </a:rPr>
              <a:t>Yearly</a:t>
            </a:r>
            <a:r>
              <a:rPr sz="2000" spc="70" dirty="0">
                <a:solidFill>
                  <a:srgbClr val="404040"/>
                </a:solidFill>
                <a:latin typeface="Carlito"/>
                <a:cs typeface="Carlito"/>
              </a:rPr>
              <a:t> </a:t>
            </a:r>
            <a:r>
              <a:rPr sz="2000" spc="-60" dirty="0">
                <a:solidFill>
                  <a:srgbClr val="404040"/>
                </a:solidFill>
                <a:latin typeface="Carlito"/>
                <a:cs typeface="Carlito"/>
              </a:rPr>
              <a:t>Trend</a:t>
            </a:r>
            <a:endParaRPr sz="2000" dirty="0">
              <a:latin typeface="Carlito"/>
              <a:cs typeface="Carlito"/>
            </a:endParaRPr>
          </a:p>
          <a:p>
            <a:pPr marL="12700">
              <a:lnSpc>
                <a:spcPts val="2300"/>
              </a:lnSpc>
              <a:spcBef>
                <a:spcPts val="1160"/>
              </a:spcBef>
            </a:pPr>
            <a:r>
              <a:rPr sz="2000" spc="-25" dirty="0">
                <a:solidFill>
                  <a:srgbClr val="404040"/>
                </a:solidFill>
                <a:latin typeface="Carlito"/>
                <a:cs typeface="Carlito"/>
              </a:rPr>
              <a:t>Scatter </a:t>
            </a:r>
            <a:r>
              <a:rPr sz="2000" spc="-5" dirty="0">
                <a:solidFill>
                  <a:srgbClr val="404040"/>
                </a:solidFill>
                <a:latin typeface="Carlito"/>
                <a:cs typeface="Carlito"/>
              </a:rPr>
              <a:t>plots, line </a:t>
            </a:r>
            <a:r>
              <a:rPr sz="2000" dirty="0">
                <a:solidFill>
                  <a:srgbClr val="404040"/>
                </a:solidFill>
                <a:latin typeface="Carlito"/>
                <a:cs typeface="Carlito"/>
              </a:rPr>
              <a:t>charts, and </a:t>
            </a:r>
            <a:r>
              <a:rPr sz="2000" spc="-5" dirty="0">
                <a:solidFill>
                  <a:srgbClr val="404040"/>
                </a:solidFill>
                <a:latin typeface="Carlito"/>
                <a:cs typeface="Carlito"/>
              </a:rPr>
              <a:t>bar plots </a:t>
            </a:r>
            <a:r>
              <a:rPr sz="2000" spc="-20" dirty="0">
                <a:solidFill>
                  <a:srgbClr val="404040"/>
                </a:solidFill>
                <a:latin typeface="Carlito"/>
                <a:cs typeface="Carlito"/>
              </a:rPr>
              <a:t>were </a:t>
            </a:r>
            <a:r>
              <a:rPr sz="2000" spc="-5" dirty="0">
                <a:solidFill>
                  <a:srgbClr val="404040"/>
                </a:solidFill>
                <a:latin typeface="Carlito"/>
                <a:cs typeface="Carlito"/>
              </a:rPr>
              <a:t>used </a:t>
            </a:r>
            <a:r>
              <a:rPr sz="2000" spc="-20" dirty="0">
                <a:solidFill>
                  <a:srgbClr val="404040"/>
                </a:solidFill>
                <a:latin typeface="Carlito"/>
                <a:cs typeface="Carlito"/>
              </a:rPr>
              <a:t>to compare </a:t>
            </a:r>
            <a:r>
              <a:rPr sz="2000" spc="-5" dirty="0">
                <a:solidFill>
                  <a:srgbClr val="404040"/>
                </a:solidFill>
                <a:latin typeface="Carlito"/>
                <a:cs typeface="Carlito"/>
              </a:rPr>
              <a:t>relationships between variables</a:t>
            </a:r>
            <a:r>
              <a:rPr sz="2000" spc="-20" dirty="0">
                <a:solidFill>
                  <a:srgbClr val="404040"/>
                </a:solidFill>
                <a:latin typeface="Carlito"/>
                <a:cs typeface="Carlito"/>
              </a:rPr>
              <a:t> to</a:t>
            </a:r>
            <a:endParaRPr sz="2000" dirty="0">
              <a:latin typeface="Carlito"/>
              <a:cs typeface="Carlito"/>
            </a:endParaRPr>
          </a:p>
          <a:p>
            <a:pPr marL="12700">
              <a:lnSpc>
                <a:spcPts val="2300"/>
              </a:lnSpc>
            </a:pPr>
            <a:r>
              <a:rPr sz="2000" spc="-5" dirty="0">
                <a:solidFill>
                  <a:srgbClr val="404040"/>
                </a:solidFill>
                <a:latin typeface="Carlito"/>
                <a:cs typeface="Carlito"/>
              </a:rPr>
              <a:t>decide if </a:t>
            </a:r>
            <a:r>
              <a:rPr sz="2000" dirty="0">
                <a:solidFill>
                  <a:srgbClr val="404040"/>
                </a:solidFill>
                <a:latin typeface="Carlito"/>
                <a:cs typeface="Carlito"/>
              </a:rPr>
              <a:t>a </a:t>
            </a:r>
            <a:r>
              <a:rPr sz="2000" spc="-10" dirty="0">
                <a:solidFill>
                  <a:srgbClr val="404040"/>
                </a:solidFill>
                <a:latin typeface="Carlito"/>
                <a:cs typeface="Carlito"/>
              </a:rPr>
              <a:t>relationship </a:t>
            </a:r>
            <a:r>
              <a:rPr sz="2000" spc="-25" dirty="0">
                <a:solidFill>
                  <a:srgbClr val="404040"/>
                </a:solidFill>
                <a:latin typeface="Carlito"/>
                <a:cs typeface="Carlito"/>
              </a:rPr>
              <a:t>exists </a:t>
            </a:r>
            <a:r>
              <a:rPr sz="2000" dirty="0">
                <a:solidFill>
                  <a:srgbClr val="404040"/>
                </a:solidFill>
                <a:latin typeface="Carlito"/>
                <a:cs typeface="Carlito"/>
              </a:rPr>
              <a:t>so </a:t>
            </a:r>
            <a:r>
              <a:rPr sz="2000" spc="-5" dirty="0">
                <a:solidFill>
                  <a:srgbClr val="404040"/>
                </a:solidFill>
                <a:latin typeface="Carlito"/>
                <a:cs typeface="Carlito"/>
              </a:rPr>
              <a:t>that they could </a:t>
            </a:r>
            <a:r>
              <a:rPr sz="2000" dirty="0">
                <a:solidFill>
                  <a:srgbClr val="404040"/>
                </a:solidFill>
                <a:latin typeface="Carlito"/>
                <a:cs typeface="Carlito"/>
              </a:rPr>
              <a:t>be </a:t>
            </a:r>
            <a:r>
              <a:rPr sz="2000" spc="-5" dirty="0">
                <a:solidFill>
                  <a:srgbClr val="404040"/>
                </a:solidFill>
                <a:latin typeface="Carlito"/>
                <a:cs typeface="Carlito"/>
              </a:rPr>
              <a:t>used in </a:t>
            </a:r>
            <a:r>
              <a:rPr sz="2000" spc="-10" dirty="0">
                <a:solidFill>
                  <a:srgbClr val="404040"/>
                </a:solidFill>
                <a:latin typeface="Carlito"/>
                <a:cs typeface="Carlito"/>
              </a:rPr>
              <a:t>training </a:t>
            </a:r>
            <a:r>
              <a:rPr sz="2000" dirty="0">
                <a:solidFill>
                  <a:srgbClr val="404040"/>
                </a:solidFill>
                <a:latin typeface="Carlito"/>
                <a:cs typeface="Carlito"/>
              </a:rPr>
              <a:t>the machine </a:t>
            </a:r>
            <a:r>
              <a:rPr sz="2000" spc="-5" dirty="0">
                <a:solidFill>
                  <a:srgbClr val="404040"/>
                </a:solidFill>
                <a:latin typeface="Carlito"/>
                <a:cs typeface="Carlito"/>
              </a:rPr>
              <a:t>learning</a:t>
            </a:r>
            <a:r>
              <a:rPr sz="2000" spc="-45" dirty="0">
                <a:solidFill>
                  <a:srgbClr val="404040"/>
                </a:solidFill>
                <a:latin typeface="Carlito"/>
                <a:cs typeface="Carlito"/>
              </a:rPr>
              <a:t> </a:t>
            </a:r>
            <a:r>
              <a:rPr sz="2000" spc="-5" dirty="0">
                <a:solidFill>
                  <a:srgbClr val="404040"/>
                </a:solidFill>
                <a:latin typeface="Carlito"/>
                <a:cs typeface="Carlito"/>
              </a:rPr>
              <a:t>model</a:t>
            </a:r>
            <a:endParaRPr sz="2000" dirty="0">
              <a:latin typeface="Carlito"/>
              <a:cs typeface="Carlito"/>
            </a:endParaRPr>
          </a:p>
          <a:p>
            <a:pPr marL="12700" marR="5080">
              <a:lnSpc>
                <a:spcPct val="100000"/>
              </a:lnSpc>
              <a:spcBef>
                <a:spcPts val="1105"/>
              </a:spcBef>
            </a:pPr>
            <a:r>
              <a:rPr sz="2000" u="heavy" dirty="0">
                <a:solidFill>
                  <a:srgbClr val="404040"/>
                </a:solidFill>
                <a:uFill>
                  <a:solidFill>
                    <a:srgbClr val="404040"/>
                  </a:solidFill>
                </a:uFill>
                <a:latin typeface="Carlito"/>
                <a:cs typeface="Carlito"/>
              </a:rPr>
              <a:t>GitHub </a:t>
            </a:r>
            <a:r>
              <a:rPr sz="2000" u="heavy" spc="-5" dirty="0">
                <a:solidFill>
                  <a:srgbClr val="404040"/>
                </a:solidFill>
                <a:uFill>
                  <a:solidFill>
                    <a:srgbClr val="404040"/>
                  </a:solidFill>
                </a:uFill>
                <a:latin typeface="Carlito"/>
                <a:cs typeface="Carlito"/>
              </a:rPr>
              <a:t>url: </a:t>
            </a:r>
            <a:r>
              <a:rPr sz="2000" spc="-5" dirty="0">
                <a:solidFill>
                  <a:srgbClr val="404040"/>
                </a:solidFill>
                <a:latin typeface="Carlito"/>
                <a:cs typeface="Carlito"/>
              </a:rPr>
              <a:t> </a:t>
            </a:r>
            <a:r>
              <a:rPr lang="en-IN" sz="2000" u="heavy" spc="-10" dirty="0">
                <a:solidFill>
                  <a:srgbClr val="2996E1"/>
                </a:solidFill>
                <a:uFill>
                  <a:solidFill>
                    <a:srgbClr val="404040"/>
                  </a:solidFill>
                </a:uFill>
                <a:latin typeface="Carlito"/>
                <a:cs typeface="Carlito"/>
              </a:rPr>
              <a:t>https://github.com/nitinmadas/SpaceX-Analysis/blob/main/Data%20Analysis/eda-dataviz.ipynb.jupyterlite.ipynb</a:t>
            </a:r>
            <a:endParaRPr sz="2000" dirty="0">
              <a:latin typeface="Carlito"/>
              <a:cs typeface="Carlito"/>
            </a:endParaRPr>
          </a:p>
        </p:txBody>
      </p:sp>
    </p:spTree>
    <p:extLst>
      <p:ext uri="{BB962C8B-B14F-4D97-AF65-F5344CB8AC3E}">
        <p14:creationId xmlns:p14="http://schemas.microsoft.com/office/powerpoint/2010/main" val="3224397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object 4">
            <a:extLst>
              <a:ext uri="{FF2B5EF4-FFF2-40B4-BE49-F238E27FC236}">
                <a16:creationId xmlns:a16="http://schemas.microsoft.com/office/drawing/2014/main" id="{B28C9131-A879-D581-20A8-F4F2B92AAC0F}"/>
              </a:ext>
            </a:extLst>
          </p:cNvPr>
          <p:cNvSpPr txBox="1"/>
          <p:nvPr/>
        </p:nvSpPr>
        <p:spPr>
          <a:xfrm>
            <a:off x="1176019" y="1622485"/>
            <a:ext cx="9687560" cy="3434530"/>
          </a:xfrm>
          <a:prstGeom prst="rect">
            <a:avLst/>
          </a:prstGeom>
        </p:spPr>
        <p:txBody>
          <a:bodyPr vert="horz" wrap="square" lIns="0" tIns="162560" rIns="0" bIns="0" rtlCol="0">
            <a:spAutoFit/>
          </a:bodyPr>
          <a:lstStyle/>
          <a:p>
            <a:pPr marL="12700">
              <a:lnSpc>
                <a:spcPct val="100000"/>
              </a:lnSpc>
              <a:spcBef>
                <a:spcPts val="1175"/>
              </a:spcBef>
            </a:pPr>
            <a:r>
              <a:rPr lang="en-US" sz="2000" spc="-5" dirty="0">
                <a:solidFill>
                  <a:srgbClr val="404040"/>
                </a:solidFill>
                <a:latin typeface="Carlito"/>
                <a:cs typeface="Carlito"/>
              </a:rPr>
              <a:t>Queried using SQL </a:t>
            </a:r>
            <a:r>
              <a:rPr lang="en-US" sz="2000" dirty="0">
                <a:solidFill>
                  <a:srgbClr val="404040"/>
                </a:solidFill>
                <a:latin typeface="Carlito"/>
                <a:cs typeface="Carlito"/>
              </a:rPr>
              <a:t>Python</a:t>
            </a:r>
            <a:r>
              <a:rPr lang="en-US" sz="2000" spc="-100" dirty="0">
                <a:solidFill>
                  <a:srgbClr val="404040"/>
                </a:solidFill>
                <a:latin typeface="Carlito"/>
                <a:cs typeface="Carlito"/>
              </a:rPr>
              <a:t> </a:t>
            </a:r>
            <a:r>
              <a:rPr lang="en-US" sz="2000" spc="-25" dirty="0">
                <a:solidFill>
                  <a:srgbClr val="404040"/>
                </a:solidFill>
                <a:latin typeface="Carlito"/>
                <a:cs typeface="Carlito"/>
              </a:rPr>
              <a:t>integration.</a:t>
            </a:r>
            <a:endParaRPr lang="en-US" sz="2000" dirty="0">
              <a:latin typeface="Carlito"/>
              <a:cs typeface="Carlito"/>
            </a:endParaRPr>
          </a:p>
          <a:p>
            <a:pPr marL="12700">
              <a:lnSpc>
                <a:spcPct val="100000"/>
              </a:lnSpc>
              <a:spcBef>
                <a:spcPts val="1560"/>
              </a:spcBef>
            </a:pPr>
            <a:r>
              <a:rPr sz="2000" spc="-5" dirty="0">
                <a:solidFill>
                  <a:srgbClr val="404040"/>
                </a:solidFill>
                <a:latin typeface="Carlito"/>
                <a:cs typeface="Carlito"/>
              </a:rPr>
              <a:t>Queries </a:t>
            </a:r>
            <a:r>
              <a:rPr sz="2000" spc="-20" dirty="0">
                <a:solidFill>
                  <a:srgbClr val="404040"/>
                </a:solidFill>
                <a:latin typeface="Carlito"/>
                <a:cs typeface="Carlito"/>
              </a:rPr>
              <a:t>were </a:t>
            </a:r>
            <a:r>
              <a:rPr sz="2000" dirty="0">
                <a:solidFill>
                  <a:srgbClr val="404040"/>
                </a:solidFill>
                <a:latin typeface="Carlito"/>
                <a:cs typeface="Carlito"/>
              </a:rPr>
              <a:t>made </a:t>
            </a:r>
            <a:r>
              <a:rPr sz="2000" spc="-20" dirty="0">
                <a:solidFill>
                  <a:srgbClr val="404040"/>
                </a:solidFill>
                <a:latin typeface="Carlito"/>
                <a:cs typeface="Carlito"/>
              </a:rPr>
              <a:t>to </a:t>
            </a:r>
            <a:r>
              <a:rPr sz="2000" spc="-10" dirty="0">
                <a:solidFill>
                  <a:srgbClr val="404040"/>
                </a:solidFill>
                <a:latin typeface="Carlito"/>
                <a:cs typeface="Carlito"/>
              </a:rPr>
              <a:t>get </a:t>
            </a:r>
            <a:r>
              <a:rPr sz="2000" dirty="0">
                <a:solidFill>
                  <a:srgbClr val="404040"/>
                </a:solidFill>
                <a:latin typeface="Carlito"/>
                <a:cs typeface="Carlito"/>
              </a:rPr>
              <a:t>a </a:t>
            </a:r>
            <a:r>
              <a:rPr sz="2000" spc="-25" dirty="0">
                <a:solidFill>
                  <a:srgbClr val="404040"/>
                </a:solidFill>
                <a:latin typeface="Carlito"/>
                <a:cs typeface="Carlito"/>
              </a:rPr>
              <a:t>better </a:t>
            </a:r>
            <a:r>
              <a:rPr sz="2000" spc="-20" dirty="0">
                <a:solidFill>
                  <a:srgbClr val="404040"/>
                </a:solidFill>
                <a:latin typeface="Carlito"/>
                <a:cs typeface="Carlito"/>
              </a:rPr>
              <a:t>understanding </a:t>
            </a:r>
            <a:r>
              <a:rPr sz="2000" spc="-5" dirty="0">
                <a:solidFill>
                  <a:srgbClr val="404040"/>
                </a:solidFill>
                <a:latin typeface="Carlito"/>
                <a:cs typeface="Carlito"/>
              </a:rPr>
              <a:t>of </a:t>
            </a:r>
            <a:r>
              <a:rPr sz="2000" dirty="0">
                <a:solidFill>
                  <a:srgbClr val="404040"/>
                </a:solidFill>
                <a:latin typeface="Carlito"/>
                <a:cs typeface="Carlito"/>
              </a:rPr>
              <a:t>the</a:t>
            </a:r>
            <a:r>
              <a:rPr sz="2000" spc="25" dirty="0">
                <a:solidFill>
                  <a:srgbClr val="404040"/>
                </a:solidFill>
                <a:latin typeface="Carlito"/>
                <a:cs typeface="Carlito"/>
              </a:rPr>
              <a:t> </a:t>
            </a:r>
            <a:r>
              <a:rPr sz="2000" spc="-20" dirty="0">
                <a:solidFill>
                  <a:srgbClr val="404040"/>
                </a:solidFill>
                <a:latin typeface="Carlito"/>
                <a:cs typeface="Carlito"/>
              </a:rPr>
              <a:t>dataset.</a:t>
            </a:r>
            <a:endParaRPr sz="2000" dirty="0">
              <a:latin typeface="Carlito"/>
              <a:cs typeface="Carlito"/>
            </a:endParaRPr>
          </a:p>
          <a:p>
            <a:pPr marL="12700" marR="434975">
              <a:lnSpc>
                <a:spcPts val="2200"/>
              </a:lnSpc>
              <a:spcBef>
                <a:spcPts val="1440"/>
              </a:spcBef>
            </a:pPr>
            <a:r>
              <a:rPr sz="2000" spc="-5" dirty="0">
                <a:solidFill>
                  <a:srgbClr val="404040"/>
                </a:solidFill>
                <a:latin typeface="Carlito"/>
                <a:cs typeface="Carlito"/>
              </a:rPr>
              <a:t>Queried </a:t>
            </a:r>
            <a:r>
              <a:rPr sz="2000" spc="-20" dirty="0">
                <a:solidFill>
                  <a:srgbClr val="404040"/>
                </a:solidFill>
                <a:latin typeface="Carlito"/>
                <a:cs typeface="Carlito"/>
              </a:rPr>
              <a:t>information </a:t>
            </a:r>
            <a:r>
              <a:rPr sz="2000" dirty="0">
                <a:solidFill>
                  <a:srgbClr val="404040"/>
                </a:solidFill>
                <a:latin typeface="Carlito"/>
                <a:cs typeface="Carlito"/>
              </a:rPr>
              <a:t>about launch </a:t>
            </a:r>
            <a:r>
              <a:rPr sz="2000" spc="-20" dirty="0">
                <a:solidFill>
                  <a:srgbClr val="404040"/>
                </a:solidFill>
                <a:latin typeface="Carlito"/>
                <a:cs typeface="Carlito"/>
              </a:rPr>
              <a:t>site </a:t>
            </a:r>
            <a:r>
              <a:rPr sz="2000" spc="-5" dirty="0">
                <a:solidFill>
                  <a:srgbClr val="404040"/>
                </a:solidFill>
                <a:latin typeface="Carlito"/>
                <a:cs typeface="Carlito"/>
              </a:rPr>
              <a:t>names, mission </a:t>
            </a:r>
            <a:r>
              <a:rPr sz="2000" spc="-20" dirty="0">
                <a:solidFill>
                  <a:srgbClr val="404040"/>
                </a:solidFill>
                <a:latin typeface="Carlito"/>
                <a:cs typeface="Carlito"/>
              </a:rPr>
              <a:t>outcomes, various pay </a:t>
            </a:r>
            <a:r>
              <a:rPr sz="2000" dirty="0">
                <a:solidFill>
                  <a:srgbClr val="404040"/>
                </a:solidFill>
                <a:latin typeface="Carlito"/>
                <a:cs typeface="Carlito"/>
              </a:rPr>
              <a:t>load </a:t>
            </a:r>
            <a:r>
              <a:rPr sz="2000" spc="-25" dirty="0">
                <a:solidFill>
                  <a:srgbClr val="404040"/>
                </a:solidFill>
                <a:latin typeface="Carlito"/>
                <a:cs typeface="Carlito"/>
              </a:rPr>
              <a:t>sizes </a:t>
            </a:r>
            <a:r>
              <a:rPr sz="2000" spc="-5" dirty="0">
                <a:solidFill>
                  <a:srgbClr val="404040"/>
                </a:solidFill>
                <a:latin typeface="Carlito"/>
                <a:cs typeface="Carlito"/>
              </a:rPr>
              <a:t>of  </a:t>
            </a:r>
            <a:r>
              <a:rPr sz="2000" spc="-25" dirty="0">
                <a:solidFill>
                  <a:srgbClr val="404040"/>
                </a:solidFill>
                <a:latin typeface="Carlito"/>
                <a:cs typeface="Carlito"/>
              </a:rPr>
              <a:t>customers </a:t>
            </a:r>
            <a:r>
              <a:rPr sz="2000" dirty="0">
                <a:solidFill>
                  <a:srgbClr val="404040"/>
                </a:solidFill>
                <a:latin typeface="Carlito"/>
                <a:cs typeface="Carlito"/>
              </a:rPr>
              <a:t>and </a:t>
            </a:r>
            <a:r>
              <a:rPr sz="2000" spc="-20" dirty="0">
                <a:solidFill>
                  <a:srgbClr val="404040"/>
                </a:solidFill>
                <a:latin typeface="Carlito"/>
                <a:cs typeface="Carlito"/>
              </a:rPr>
              <a:t>booster </a:t>
            </a:r>
            <a:r>
              <a:rPr sz="2000" spc="-25" dirty="0">
                <a:solidFill>
                  <a:srgbClr val="404040"/>
                </a:solidFill>
                <a:latin typeface="Carlito"/>
                <a:cs typeface="Carlito"/>
              </a:rPr>
              <a:t>versions, </a:t>
            </a:r>
            <a:r>
              <a:rPr sz="2000" dirty="0">
                <a:solidFill>
                  <a:srgbClr val="404040"/>
                </a:solidFill>
                <a:latin typeface="Carlito"/>
                <a:cs typeface="Carlito"/>
              </a:rPr>
              <a:t>and landing</a:t>
            </a:r>
            <a:r>
              <a:rPr sz="2000" spc="5" dirty="0">
                <a:solidFill>
                  <a:srgbClr val="404040"/>
                </a:solidFill>
                <a:latin typeface="Carlito"/>
                <a:cs typeface="Carlito"/>
              </a:rPr>
              <a:t> </a:t>
            </a:r>
            <a:r>
              <a:rPr sz="2000" spc="-15" dirty="0">
                <a:solidFill>
                  <a:srgbClr val="404040"/>
                </a:solidFill>
                <a:latin typeface="Carlito"/>
                <a:cs typeface="Carlito"/>
              </a:rPr>
              <a:t>outcomes</a:t>
            </a:r>
            <a:endParaRPr sz="2000" dirty="0">
              <a:latin typeface="Carlito"/>
              <a:cs typeface="Carlito"/>
            </a:endParaRPr>
          </a:p>
          <a:p>
            <a:pPr>
              <a:lnSpc>
                <a:spcPct val="100000"/>
              </a:lnSpc>
              <a:spcBef>
                <a:spcPts val="30"/>
              </a:spcBef>
            </a:pPr>
            <a:endParaRPr sz="2450" dirty="0">
              <a:latin typeface="Carlito"/>
              <a:cs typeface="Carlito"/>
            </a:endParaRPr>
          </a:p>
          <a:p>
            <a:pPr marL="12700" marR="5080">
              <a:lnSpc>
                <a:spcPct val="149000"/>
              </a:lnSpc>
            </a:pPr>
            <a:r>
              <a:rPr sz="2000" u="heavy" dirty="0">
                <a:solidFill>
                  <a:srgbClr val="404040"/>
                </a:solidFill>
                <a:uFill>
                  <a:solidFill>
                    <a:srgbClr val="404040"/>
                  </a:solidFill>
                </a:uFill>
                <a:latin typeface="Carlito"/>
                <a:cs typeface="Carlito"/>
              </a:rPr>
              <a:t>GitHub </a:t>
            </a:r>
            <a:r>
              <a:rPr sz="2000" u="heavy" spc="-5" dirty="0">
                <a:solidFill>
                  <a:srgbClr val="404040"/>
                </a:solidFill>
                <a:uFill>
                  <a:solidFill>
                    <a:srgbClr val="404040"/>
                  </a:solidFill>
                </a:uFill>
                <a:latin typeface="Carlito"/>
                <a:cs typeface="Carlito"/>
              </a:rPr>
              <a:t>url: </a:t>
            </a:r>
            <a:r>
              <a:rPr sz="2000" spc="-5" dirty="0">
                <a:solidFill>
                  <a:srgbClr val="404040"/>
                </a:solidFill>
                <a:latin typeface="Carlito"/>
                <a:cs typeface="Carlito"/>
              </a:rPr>
              <a:t> </a:t>
            </a:r>
            <a:endParaRPr lang="en-US" sz="2000" spc="-5" dirty="0">
              <a:solidFill>
                <a:srgbClr val="404040"/>
              </a:solidFill>
              <a:latin typeface="Carlito"/>
              <a:cs typeface="Carlito"/>
            </a:endParaRPr>
          </a:p>
          <a:p>
            <a:pPr marL="12700" marR="5080">
              <a:lnSpc>
                <a:spcPct val="149000"/>
              </a:lnSpc>
            </a:pPr>
            <a:r>
              <a:rPr lang="en-IN" sz="2000" u="heavy" spc="-5" dirty="0">
                <a:solidFill>
                  <a:srgbClr val="2996E1"/>
                </a:solidFill>
                <a:uFill>
                  <a:solidFill>
                    <a:srgbClr val="2996E1"/>
                  </a:solidFill>
                </a:uFill>
                <a:latin typeface="Carlito"/>
                <a:cs typeface="Carlito"/>
              </a:rPr>
              <a:t>https://github.com/nitinmadas/SpaceX-Analysis/blob/main/Data%20Analysis/eda-sql-coursera_sqllite.ipynb</a:t>
            </a:r>
            <a:endParaRPr sz="2000" dirty="0">
              <a:latin typeface="Carlito"/>
              <a:cs typeface="Carlito"/>
            </a:endParaRPr>
          </a:p>
        </p:txBody>
      </p:sp>
    </p:spTree>
    <p:extLst>
      <p:ext uri="{BB962C8B-B14F-4D97-AF65-F5344CB8AC3E}">
        <p14:creationId xmlns:p14="http://schemas.microsoft.com/office/powerpoint/2010/main" val="101513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object 4">
            <a:extLst>
              <a:ext uri="{FF2B5EF4-FFF2-40B4-BE49-F238E27FC236}">
                <a16:creationId xmlns:a16="http://schemas.microsoft.com/office/drawing/2014/main" id="{44C41D88-DD41-2006-489F-507346979FE5}"/>
              </a:ext>
            </a:extLst>
          </p:cNvPr>
          <p:cNvSpPr txBox="1"/>
          <p:nvPr/>
        </p:nvSpPr>
        <p:spPr>
          <a:xfrm>
            <a:off x="1176019" y="1824608"/>
            <a:ext cx="9765665" cy="1787028"/>
          </a:xfrm>
          <a:prstGeom prst="rect">
            <a:avLst/>
          </a:prstGeom>
        </p:spPr>
        <p:txBody>
          <a:bodyPr vert="horz" wrap="square" lIns="0" tIns="42545" rIns="0" bIns="0" rtlCol="0">
            <a:spAutoFit/>
          </a:bodyPr>
          <a:lstStyle/>
          <a:p>
            <a:pPr marL="12700" marR="5080">
              <a:lnSpc>
                <a:spcPts val="2210"/>
              </a:lnSpc>
              <a:spcBef>
                <a:spcPts val="335"/>
              </a:spcBef>
            </a:pPr>
            <a:r>
              <a:rPr sz="2000" spc="-15" dirty="0">
                <a:solidFill>
                  <a:srgbClr val="404040"/>
                </a:solidFill>
                <a:latin typeface="Carlito"/>
                <a:cs typeface="Carlito"/>
              </a:rPr>
              <a:t>Folium </a:t>
            </a:r>
            <a:r>
              <a:rPr sz="2000" spc="-5" dirty="0">
                <a:solidFill>
                  <a:srgbClr val="404040"/>
                </a:solidFill>
                <a:latin typeface="Carlito"/>
                <a:cs typeface="Carlito"/>
              </a:rPr>
              <a:t>maps mark Launch Sites, successful </a:t>
            </a:r>
            <a:r>
              <a:rPr sz="2000" dirty="0">
                <a:solidFill>
                  <a:srgbClr val="404040"/>
                </a:solidFill>
                <a:latin typeface="Carlito"/>
                <a:cs typeface="Carlito"/>
              </a:rPr>
              <a:t>and </a:t>
            </a:r>
            <a:r>
              <a:rPr sz="2000" spc="-5" dirty="0">
                <a:solidFill>
                  <a:srgbClr val="404040"/>
                </a:solidFill>
                <a:latin typeface="Carlito"/>
                <a:cs typeface="Carlito"/>
              </a:rPr>
              <a:t>unsuccessful </a:t>
            </a:r>
            <a:r>
              <a:rPr sz="2000" dirty="0">
                <a:solidFill>
                  <a:srgbClr val="404040"/>
                </a:solidFill>
                <a:latin typeface="Carlito"/>
                <a:cs typeface="Carlito"/>
              </a:rPr>
              <a:t>landings, and a </a:t>
            </a:r>
            <a:r>
              <a:rPr sz="2000" spc="-25" dirty="0">
                <a:solidFill>
                  <a:srgbClr val="404040"/>
                </a:solidFill>
                <a:latin typeface="Carlito"/>
                <a:cs typeface="Carlito"/>
              </a:rPr>
              <a:t>proximity example  </a:t>
            </a:r>
            <a:r>
              <a:rPr sz="2000" spc="-20" dirty="0">
                <a:solidFill>
                  <a:srgbClr val="404040"/>
                </a:solidFill>
                <a:latin typeface="Carlito"/>
                <a:cs typeface="Carlito"/>
              </a:rPr>
              <a:t>to </a:t>
            </a:r>
            <a:r>
              <a:rPr sz="2000" spc="-40" dirty="0">
                <a:solidFill>
                  <a:srgbClr val="404040"/>
                </a:solidFill>
                <a:latin typeface="Carlito"/>
                <a:cs typeface="Carlito"/>
              </a:rPr>
              <a:t>key </a:t>
            </a:r>
            <a:r>
              <a:rPr sz="2000" spc="-5" dirty="0">
                <a:solidFill>
                  <a:srgbClr val="404040"/>
                </a:solidFill>
                <a:latin typeface="Carlito"/>
                <a:cs typeface="Carlito"/>
              </a:rPr>
              <a:t>locations: </a:t>
            </a:r>
            <a:r>
              <a:rPr sz="2000" spc="-60" dirty="0">
                <a:solidFill>
                  <a:srgbClr val="404040"/>
                </a:solidFill>
                <a:latin typeface="Carlito"/>
                <a:cs typeface="Carlito"/>
              </a:rPr>
              <a:t>Railway, Highway, </a:t>
            </a:r>
            <a:r>
              <a:rPr sz="2000" spc="-20" dirty="0">
                <a:solidFill>
                  <a:srgbClr val="404040"/>
                </a:solidFill>
                <a:latin typeface="Carlito"/>
                <a:cs typeface="Carlito"/>
              </a:rPr>
              <a:t>Coast, </a:t>
            </a:r>
            <a:r>
              <a:rPr sz="2000" dirty="0">
                <a:solidFill>
                  <a:srgbClr val="404040"/>
                </a:solidFill>
                <a:latin typeface="Carlito"/>
                <a:cs typeface="Carlito"/>
              </a:rPr>
              <a:t>and</a:t>
            </a:r>
            <a:r>
              <a:rPr sz="2000" spc="35" dirty="0">
                <a:solidFill>
                  <a:srgbClr val="404040"/>
                </a:solidFill>
                <a:latin typeface="Carlito"/>
                <a:cs typeface="Carlito"/>
              </a:rPr>
              <a:t> </a:t>
            </a:r>
            <a:r>
              <a:rPr sz="2000" spc="-60" dirty="0">
                <a:solidFill>
                  <a:srgbClr val="404040"/>
                </a:solidFill>
                <a:latin typeface="Carlito"/>
                <a:cs typeface="Carlito"/>
              </a:rPr>
              <a:t>City.</a:t>
            </a:r>
            <a:endParaRPr sz="2000" dirty="0">
              <a:latin typeface="Carlito"/>
              <a:cs typeface="Carlito"/>
            </a:endParaRPr>
          </a:p>
          <a:p>
            <a:pPr marL="12700" marR="311150">
              <a:lnSpc>
                <a:spcPts val="2300"/>
              </a:lnSpc>
              <a:spcBef>
                <a:spcPts val="1115"/>
              </a:spcBef>
            </a:pPr>
            <a:r>
              <a:rPr sz="2000" spc="-5" dirty="0">
                <a:solidFill>
                  <a:srgbClr val="404040"/>
                </a:solidFill>
                <a:latin typeface="Carlito"/>
                <a:cs typeface="Carlito"/>
              </a:rPr>
              <a:t>This </a:t>
            </a:r>
            <a:r>
              <a:rPr sz="2000" spc="-15" dirty="0">
                <a:solidFill>
                  <a:srgbClr val="404040"/>
                </a:solidFill>
                <a:latin typeface="Carlito"/>
                <a:cs typeface="Carlito"/>
              </a:rPr>
              <a:t>allows </a:t>
            </a:r>
            <a:r>
              <a:rPr sz="2000" spc="-5" dirty="0">
                <a:solidFill>
                  <a:srgbClr val="404040"/>
                </a:solidFill>
                <a:latin typeface="Carlito"/>
                <a:cs typeface="Carlito"/>
              </a:rPr>
              <a:t>us </a:t>
            </a:r>
            <a:r>
              <a:rPr sz="2000" spc="-20" dirty="0">
                <a:solidFill>
                  <a:srgbClr val="404040"/>
                </a:solidFill>
                <a:latin typeface="Carlito"/>
                <a:cs typeface="Carlito"/>
              </a:rPr>
              <a:t>to understand why </a:t>
            </a:r>
            <a:r>
              <a:rPr sz="2000" dirty="0">
                <a:solidFill>
                  <a:srgbClr val="404040"/>
                </a:solidFill>
                <a:latin typeface="Carlito"/>
                <a:cs typeface="Carlito"/>
              </a:rPr>
              <a:t>launch </a:t>
            </a:r>
            <a:r>
              <a:rPr sz="2000" spc="-20" dirty="0">
                <a:solidFill>
                  <a:srgbClr val="404040"/>
                </a:solidFill>
                <a:latin typeface="Carlito"/>
                <a:cs typeface="Carlito"/>
              </a:rPr>
              <a:t>sites </a:t>
            </a:r>
            <a:r>
              <a:rPr sz="2000" spc="-25" dirty="0">
                <a:solidFill>
                  <a:srgbClr val="404040"/>
                </a:solidFill>
                <a:latin typeface="Carlito"/>
                <a:cs typeface="Carlito"/>
              </a:rPr>
              <a:t>may </a:t>
            </a:r>
            <a:r>
              <a:rPr sz="2000" dirty="0">
                <a:solidFill>
                  <a:srgbClr val="404040"/>
                </a:solidFill>
                <a:latin typeface="Carlito"/>
                <a:cs typeface="Carlito"/>
              </a:rPr>
              <a:t>be </a:t>
            </a:r>
            <a:r>
              <a:rPr sz="2000" spc="-20" dirty="0">
                <a:solidFill>
                  <a:srgbClr val="404040"/>
                </a:solidFill>
                <a:latin typeface="Carlito"/>
                <a:cs typeface="Carlito"/>
              </a:rPr>
              <a:t>located </a:t>
            </a:r>
            <a:r>
              <a:rPr sz="2000" spc="-5" dirty="0">
                <a:solidFill>
                  <a:srgbClr val="404040"/>
                </a:solidFill>
                <a:latin typeface="Carlito"/>
                <a:cs typeface="Carlito"/>
              </a:rPr>
              <a:t>where they </a:t>
            </a:r>
            <a:r>
              <a:rPr sz="2000" spc="-20" dirty="0">
                <a:solidFill>
                  <a:srgbClr val="404040"/>
                </a:solidFill>
                <a:latin typeface="Carlito"/>
                <a:cs typeface="Carlito"/>
              </a:rPr>
              <a:t>are. </a:t>
            </a:r>
            <a:r>
              <a:rPr sz="2000" dirty="0">
                <a:solidFill>
                  <a:srgbClr val="404040"/>
                </a:solidFill>
                <a:latin typeface="Carlito"/>
                <a:cs typeface="Carlito"/>
              </a:rPr>
              <a:t>Also </a:t>
            </a:r>
            <a:r>
              <a:rPr sz="2000" spc="-20" dirty="0">
                <a:solidFill>
                  <a:srgbClr val="404040"/>
                </a:solidFill>
                <a:latin typeface="Carlito"/>
                <a:cs typeface="Carlito"/>
              </a:rPr>
              <a:t>visualizes  </a:t>
            </a:r>
            <a:r>
              <a:rPr sz="2000" spc="-5" dirty="0">
                <a:solidFill>
                  <a:srgbClr val="404040"/>
                </a:solidFill>
                <a:latin typeface="Carlito"/>
                <a:cs typeface="Carlito"/>
              </a:rPr>
              <a:t>successful </a:t>
            </a:r>
            <a:r>
              <a:rPr sz="2000" dirty="0">
                <a:solidFill>
                  <a:srgbClr val="404040"/>
                </a:solidFill>
                <a:latin typeface="Carlito"/>
                <a:cs typeface="Carlito"/>
              </a:rPr>
              <a:t>landings </a:t>
            </a:r>
            <a:r>
              <a:rPr sz="2000" spc="-25" dirty="0">
                <a:solidFill>
                  <a:srgbClr val="404040"/>
                </a:solidFill>
                <a:latin typeface="Carlito"/>
                <a:cs typeface="Carlito"/>
              </a:rPr>
              <a:t>relative </a:t>
            </a:r>
            <a:r>
              <a:rPr sz="2000" spc="-20" dirty="0">
                <a:solidFill>
                  <a:srgbClr val="404040"/>
                </a:solidFill>
                <a:latin typeface="Carlito"/>
                <a:cs typeface="Carlito"/>
              </a:rPr>
              <a:t>to</a:t>
            </a:r>
            <a:r>
              <a:rPr sz="2000" spc="-25" dirty="0">
                <a:solidFill>
                  <a:srgbClr val="404040"/>
                </a:solidFill>
                <a:latin typeface="Carlito"/>
                <a:cs typeface="Carlito"/>
              </a:rPr>
              <a:t> </a:t>
            </a:r>
            <a:r>
              <a:rPr sz="2000" spc="-5" dirty="0">
                <a:solidFill>
                  <a:srgbClr val="404040"/>
                </a:solidFill>
                <a:latin typeface="Carlito"/>
                <a:cs typeface="Carlito"/>
              </a:rPr>
              <a:t>location.</a:t>
            </a:r>
            <a:endParaRPr sz="2000" dirty="0">
              <a:latin typeface="Carlito"/>
              <a:cs typeface="Carlito"/>
            </a:endParaRPr>
          </a:p>
          <a:p>
            <a:pPr marL="12700">
              <a:lnSpc>
                <a:spcPct val="100000"/>
              </a:lnSpc>
              <a:spcBef>
                <a:spcPts val="1070"/>
              </a:spcBef>
            </a:pPr>
            <a:r>
              <a:rPr sz="2000" u="heavy" dirty="0">
                <a:solidFill>
                  <a:srgbClr val="404040"/>
                </a:solidFill>
                <a:uFill>
                  <a:solidFill>
                    <a:srgbClr val="404040"/>
                  </a:solidFill>
                </a:uFill>
                <a:latin typeface="Carlito"/>
                <a:cs typeface="Carlito"/>
              </a:rPr>
              <a:t>GitHub</a:t>
            </a:r>
            <a:r>
              <a:rPr sz="2000" u="heavy" spc="5" dirty="0">
                <a:solidFill>
                  <a:srgbClr val="404040"/>
                </a:solidFill>
                <a:uFill>
                  <a:solidFill>
                    <a:srgbClr val="404040"/>
                  </a:solidFill>
                </a:uFill>
                <a:latin typeface="Carlito"/>
                <a:cs typeface="Carlito"/>
              </a:rPr>
              <a:t> </a:t>
            </a:r>
            <a:r>
              <a:rPr sz="2000" u="heavy" spc="-5" dirty="0">
                <a:solidFill>
                  <a:srgbClr val="404040"/>
                </a:solidFill>
                <a:uFill>
                  <a:solidFill>
                    <a:srgbClr val="404040"/>
                  </a:solidFill>
                </a:uFill>
                <a:latin typeface="Carlito"/>
                <a:cs typeface="Carlito"/>
              </a:rPr>
              <a:t>url:</a:t>
            </a:r>
            <a:endParaRPr sz="2000" dirty="0">
              <a:latin typeface="Carlito"/>
              <a:cs typeface="Carlito"/>
            </a:endParaRPr>
          </a:p>
        </p:txBody>
      </p:sp>
    </p:spTree>
    <p:extLst>
      <p:ext uri="{BB962C8B-B14F-4D97-AF65-F5344CB8AC3E}">
        <p14:creationId xmlns:p14="http://schemas.microsoft.com/office/powerpoint/2010/main" val="1423750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object 4">
            <a:extLst>
              <a:ext uri="{FF2B5EF4-FFF2-40B4-BE49-F238E27FC236}">
                <a16:creationId xmlns:a16="http://schemas.microsoft.com/office/drawing/2014/main" id="{560C0DBF-87C3-A6CD-8165-0CC905AEB19C}"/>
              </a:ext>
            </a:extLst>
          </p:cNvPr>
          <p:cNvSpPr txBox="1"/>
          <p:nvPr/>
        </p:nvSpPr>
        <p:spPr>
          <a:xfrm>
            <a:off x="960475" y="1676247"/>
            <a:ext cx="10831032" cy="3590727"/>
          </a:xfrm>
          <a:prstGeom prst="rect">
            <a:avLst/>
          </a:prstGeom>
        </p:spPr>
        <p:txBody>
          <a:bodyPr vert="horz" wrap="square" lIns="0" tIns="152400" rIns="0" bIns="0" rtlCol="0">
            <a:spAutoFit/>
          </a:bodyPr>
          <a:lstStyle/>
          <a:p>
            <a:pPr marL="12700">
              <a:lnSpc>
                <a:spcPct val="100000"/>
              </a:lnSpc>
              <a:spcBef>
                <a:spcPts val="1200"/>
              </a:spcBef>
            </a:pPr>
            <a:r>
              <a:rPr sz="2000" spc="-10" dirty="0">
                <a:solidFill>
                  <a:srgbClr val="404040"/>
                </a:solidFill>
                <a:latin typeface="Carlito"/>
                <a:cs typeface="Carlito"/>
              </a:rPr>
              <a:t>Dashboard </a:t>
            </a:r>
            <a:r>
              <a:rPr sz="2000" dirty="0">
                <a:solidFill>
                  <a:srgbClr val="404040"/>
                </a:solidFill>
                <a:latin typeface="Carlito"/>
                <a:cs typeface="Carlito"/>
              </a:rPr>
              <a:t>includes a </a:t>
            </a:r>
            <a:r>
              <a:rPr sz="2000" spc="-5" dirty="0">
                <a:solidFill>
                  <a:srgbClr val="404040"/>
                </a:solidFill>
                <a:latin typeface="Carlito"/>
                <a:cs typeface="Carlito"/>
              </a:rPr>
              <a:t>pie </a:t>
            </a:r>
            <a:r>
              <a:rPr sz="2000" dirty="0">
                <a:solidFill>
                  <a:srgbClr val="404040"/>
                </a:solidFill>
                <a:latin typeface="Carlito"/>
                <a:cs typeface="Carlito"/>
              </a:rPr>
              <a:t>chart and a </a:t>
            </a:r>
            <a:r>
              <a:rPr sz="2000" spc="-25" dirty="0">
                <a:solidFill>
                  <a:srgbClr val="404040"/>
                </a:solidFill>
                <a:latin typeface="Carlito"/>
                <a:cs typeface="Carlito"/>
              </a:rPr>
              <a:t>scatter</a:t>
            </a:r>
            <a:r>
              <a:rPr sz="2000" spc="-135" dirty="0">
                <a:solidFill>
                  <a:srgbClr val="404040"/>
                </a:solidFill>
                <a:latin typeface="Carlito"/>
                <a:cs typeface="Carlito"/>
              </a:rPr>
              <a:t> </a:t>
            </a:r>
            <a:r>
              <a:rPr sz="2000" spc="-5" dirty="0">
                <a:solidFill>
                  <a:srgbClr val="404040"/>
                </a:solidFill>
                <a:latin typeface="Carlito"/>
                <a:cs typeface="Carlito"/>
              </a:rPr>
              <a:t>plot.</a:t>
            </a:r>
            <a:endParaRPr sz="2000" dirty="0">
              <a:latin typeface="Carlito"/>
              <a:cs typeface="Carlito"/>
            </a:endParaRPr>
          </a:p>
          <a:p>
            <a:pPr marL="12700" marR="84455">
              <a:lnSpc>
                <a:spcPts val="2290"/>
              </a:lnSpc>
              <a:spcBef>
                <a:spcPts val="1275"/>
              </a:spcBef>
            </a:pPr>
            <a:r>
              <a:rPr sz="2000" spc="-5" dirty="0">
                <a:solidFill>
                  <a:srgbClr val="404040"/>
                </a:solidFill>
                <a:latin typeface="Carlito"/>
                <a:cs typeface="Carlito"/>
              </a:rPr>
              <a:t>Pie </a:t>
            </a:r>
            <a:r>
              <a:rPr sz="2000" dirty="0">
                <a:solidFill>
                  <a:srgbClr val="404040"/>
                </a:solidFill>
                <a:latin typeface="Carlito"/>
                <a:cs typeface="Carlito"/>
              </a:rPr>
              <a:t>chart </a:t>
            </a:r>
            <a:r>
              <a:rPr sz="2000" spc="-5" dirty="0">
                <a:solidFill>
                  <a:srgbClr val="404040"/>
                </a:solidFill>
                <a:latin typeface="Carlito"/>
                <a:cs typeface="Carlito"/>
              </a:rPr>
              <a:t>can be selected </a:t>
            </a:r>
            <a:r>
              <a:rPr sz="2000" spc="-20" dirty="0">
                <a:solidFill>
                  <a:srgbClr val="404040"/>
                </a:solidFill>
                <a:latin typeface="Carlito"/>
                <a:cs typeface="Carlito"/>
              </a:rPr>
              <a:t>to </a:t>
            </a:r>
            <a:r>
              <a:rPr sz="2000" spc="-5" dirty="0">
                <a:solidFill>
                  <a:srgbClr val="404040"/>
                </a:solidFill>
                <a:latin typeface="Carlito"/>
                <a:cs typeface="Carlito"/>
              </a:rPr>
              <a:t>show distribution of successful </a:t>
            </a:r>
            <a:r>
              <a:rPr sz="2000" dirty="0">
                <a:solidFill>
                  <a:srgbClr val="404040"/>
                </a:solidFill>
                <a:latin typeface="Carlito"/>
                <a:cs typeface="Carlito"/>
              </a:rPr>
              <a:t>landings </a:t>
            </a:r>
            <a:r>
              <a:rPr sz="2000" spc="-20" dirty="0">
                <a:solidFill>
                  <a:srgbClr val="404040"/>
                </a:solidFill>
                <a:latin typeface="Carlito"/>
                <a:cs typeface="Carlito"/>
              </a:rPr>
              <a:t>across </a:t>
            </a:r>
            <a:r>
              <a:rPr sz="2000" dirty="0">
                <a:solidFill>
                  <a:srgbClr val="404040"/>
                </a:solidFill>
                <a:latin typeface="Carlito"/>
                <a:cs typeface="Carlito"/>
              </a:rPr>
              <a:t>all launch </a:t>
            </a:r>
            <a:r>
              <a:rPr sz="2000" spc="-20" dirty="0">
                <a:solidFill>
                  <a:srgbClr val="404040"/>
                </a:solidFill>
                <a:latin typeface="Carlito"/>
                <a:cs typeface="Carlito"/>
              </a:rPr>
              <a:t>sites </a:t>
            </a:r>
            <a:r>
              <a:rPr sz="2000" dirty="0">
                <a:solidFill>
                  <a:srgbClr val="404040"/>
                </a:solidFill>
                <a:latin typeface="Carlito"/>
                <a:cs typeface="Carlito"/>
              </a:rPr>
              <a:t>and  </a:t>
            </a:r>
            <a:r>
              <a:rPr sz="2000" spc="-5" dirty="0">
                <a:solidFill>
                  <a:srgbClr val="404040"/>
                </a:solidFill>
                <a:latin typeface="Carlito"/>
                <a:cs typeface="Carlito"/>
              </a:rPr>
              <a:t>can </a:t>
            </a:r>
            <a:r>
              <a:rPr sz="2000" dirty="0">
                <a:solidFill>
                  <a:srgbClr val="404040"/>
                </a:solidFill>
                <a:latin typeface="Carlito"/>
                <a:cs typeface="Carlito"/>
              </a:rPr>
              <a:t>be </a:t>
            </a:r>
            <a:r>
              <a:rPr sz="2000" spc="-5" dirty="0">
                <a:solidFill>
                  <a:srgbClr val="404040"/>
                </a:solidFill>
                <a:latin typeface="Carlito"/>
                <a:cs typeface="Carlito"/>
              </a:rPr>
              <a:t>selected </a:t>
            </a:r>
            <a:r>
              <a:rPr sz="2000" spc="-20" dirty="0">
                <a:solidFill>
                  <a:srgbClr val="404040"/>
                </a:solidFill>
                <a:latin typeface="Carlito"/>
                <a:cs typeface="Carlito"/>
              </a:rPr>
              <a:t>to </a:t>
            </a:r>
            <a:r>
              <a:rPr sz="2000" spc="-5" dirty="0">
                <a:solidFill>
                  <a:srgbClr val="404040"/>
                </a:solidFill>
                <a:latin typeface="Carlito"/>
                <a:cs typeface="Carlito"/>
              </a:rPr>
              <a:t>show </a:t>
            </a:r>
            <a:r>
              <a:rPr sz="2000" dirty="0">
                <a:solidFill>
                  <a:srgbClr val="404040"/>
                </a:solidFill>
                <a:latin typeface="Carlito"/>
                <a:cs typeface="Carlito"/>
              </a:rPr>
              <a:t>individual launch </a:t>
            </a:r>
            <a:r>
              <a:rPr sz="2000" spc="-20" dirty="0">
                <a:solidFill>
                  <a:srgbClr val="404040"/>
                </a:solidFill>
                <a:latin typeface="Carlito"/>
                <a:cs typeface="Carlito"/>
              </a:rPr>
              <a:t>site </a:t>
            </a:r>
            <a:r>
              <a:rPr sz="2000" dirty="0">
                <a:solidFill>
                  <a:srgbClr val="404040"/>
                </a:solidFill>
                <a:latin typeface="Carlito"/>
                <a:cs typeface="Carlito"/>
              </a:rPr>
              <a:t>success</a:t>
            </a:r>
            <a:r>
              <a:rPr sz="2000" spc="-110" dirty="0">
                <a:solidFill>
                  <a:srgbClr val="404040"/>
                </a:solidFill>
                <a:latin typeface="Carlito"/>
                <a:cs typeface="Carlito"/>
              </a:rPr>
              <a:t> </a:t>
            </a:r>
            <a:r>
              <a:rPr sz="2000" spc="-30" dirty="0">
                <a:solidFill>
                  <a:srgbClr val="404040"/>
                </a:solidFill>
                <a:latin typeface="Carlito"/>
                <a:cs typeface="Carlito"/>
              </a:rPr>
              <a:t>rates.</a:t>
            </a:r>
            <a:endParaRPr sz="2000" dirty="0">
              <a:latin typeface="Carlito"/>
              <a:cs typeface="Carlito"/>
            </a:endParaRPr>
          </a:p>
          <a:p>
            <a:pPr marL="12700" marR="5080">
              <a:lnSpc>
                <a:spcPts val="2210"/>
              </a:lnSpc>
              <a:spcBef>
                <a:spcPts val="1375"/>
              </a:spcBef>
            </a:pPr>
            <a:r>
              <a:rPr sz="2000" spc="-25" dirty="0">
                <a:solidFill>
                  <a:srgbClr val="404040"/>
                </a:solidFill>
                <a:latin typeface="Carlito"/>
                <a:cs typeface="Carlito"/>
              </a:rPr>
              <a:t>Scatter </a:t>
            </a:r>
            <a:r>
              <a:rPr sz="2000" spc="-5" dirty="0">
                <a:solidFill>
                  <a:srgbClr val="404040"/>
                </a:solidFill>
                <a:latin typeface="Carlito"/>
                <a:cs typeface="Carlito"/>
              </a:rPr>
              <a:t>plot </a:t>
            </a:r>
            <a:r>
              <a:rPr sz="2000" spc="-40" dirty="0">
                <a:solidFill>
                  <a:srgbClr val="404040"/>
                </a:solidFill>
                <a:latin typeface="Carlito"/>
                <a:cs typeface="Carlito"/>
              </a:rPr>
              <a:t>takes </a:t>
            </a:r>
            <a:r>
              <a:rPr sz="2000" spc="-20" dirty="0">
                <a:solidFill>
                  <a:srgbClr val="404040"/>
                </a:solidFill>
                <a:latin typeface="Carlito"/>
                <a:cs typeface="Carlito"/>
              </a:rPr>
              <a:t>two </a:t>
            </a:r>
            <a:r>
              <a:rPr sz="2000" dirty="0">
                <a:solidFill>
                  <a:srgbClr val="404040"/>
                </a:solidFill>
                <a:latin typeface="Carlito"/>
                <a:cs typeface="Carlito"/>
              </a:rPr>
              <a:t>inputs: All </a:t>
            </a:r>
            <a:r>
              <a:rPr sz="2000" spc="-20" dirty="0">
                <a:solidFill>
                  <a:srgbClr val="404040"/>
                </a:solidFill>
                <a:latin typeface="Carlito"/>
                <a:cs typeface="Carlito"/>
              </a:rPr>
              <a:t>sites </a:t>
            </a:r>
            <a:r>
              <a:rPr sz="2000" spc="-5" dirty="0">
                <a:solidFill>
                  <a:srgbClr val="404040"/>
                </a:solidFill>
                <a:latin typeface="Carlito"/>
                <a:cs typeface="Carlito"/>
              </a:rPr>
              <a:t>or </a:t>
            </a:r>
            <a:r>
              <a:rPr sz="2000" dirty="0">
                <a:solidFill>
                  <a:srgbClr val="404040"/>
                </a:solidFill>
                <a:latin typeface="Carlito"/>
                <a:cs typeface="Carlito"/>
              </a:rPr>
              <a:t>individual </a:t>
            </a:r>
            <a:r>
              <a:rPr sz="2000" spc="-20" dirty="0">
                <a:solidFill>
                  <a:srgbClr val="404040"/>
                </a:solidFill>
                <a:latin typeface="Carlito"/>
                <a:cs typeface="Carlito"/>
              </a:rPr>
              <a:t>site </a:t>
            </a:r>
            <a:r>
              <a:rPr sz="2000" dirty="0">
                <a:solidFill>
                  <a:srgbClr val="404040"/>
                </a:solidFill>
                <a:latin typeface="Carlito"/>
                <a:cs typeface="Carlito"/>
              </a:rPr>
              <a:t>and </a:t>
            </a:r>
            <a:r>
              <a:rPr sz="2000" spc="-5" dirty="0">
                <a:solidFill>
                  <a:srgbClr val="404040"/>
                </a:solidFill>
                <a:latin typeface="Carlito"/>
                <a:cs typeface="Carlito"/>
              </a:rPr>
              <a:t>payload mass on </a:t>
            </a:r>
            <a:r>
              <a:rPr sz="2000" dirty="0">
                <a:solidFill>
                  <a:srgbClr val="404040"/>
                </a:solidFill>
                <a:latin typeface="Carlito"/>
                <a:cs typeface="Carlito"/>
              </a:rPr>
              <a:t>a </a:t>
            </a:r>
            <a:r>
              <a:rPr sz="2000" spc="-5" dirty="0">
                <a:solidFill>
                  <a:srgbClr val="404040"/>
                </a:solidFill>
                <a:latin typeface="Carlito"/>
                <a:cs typeface="Carlito"/>
              </a:rPr>
              <a:t>slider between </a:t>
            </a:r>
            <a:r>
              <a:rPr sz="2000" dirty="0">
                <a:solidFill>
                  <a:srgbClr val="404040"/>
                </a:solidFill>
                <a:latin typeface="Carlito"/>
                <a:cs typeface="Carlito"/>
              </a:rPr>
              <a:t>0  and 10000</a:t>
            </a:r>
            <a:r>
              <a:rPr sz="2000" spc="-100" dirty="0">
                <a:solidFill>
                  <a:srgbClr val="404040"/>
                </a:solidFill>
                <a:latin typeface="Carlito"/>
                <a:cs typeface="Carlito"/>
              </a:rPr>
              <a:t> </a:t>
            </a:r>
            <a:r>
              <a:rPr sz="2000" dirty="0">
                <a:solidFill>
                  <a:srgbClr val="404040"/>
                </a:solidFill>
                <a:latin typeface="Carlito"/>
                <a:cs typeface="Carlito"/>
              </a:rPr>
              <a:t>kg.</a:t>
            </a:r>
            <a:endParaRPr sz="2000" dirty="0">
              <a:latin typeface="Carlito"/>
              <a:cs typeface="Carlito"/>
            </a:endParaRPr>
          </a:p>
          <a:p>
            <a:pPr marL="12700">
              <a:lnSpc>
                <a:spcPct val="100000"/>
              </a:lnSpc>
              <a:spcBef>
                <a:spcPts val="1050"/>
              </a:spcBef>
            </a:pPr>
            <a:r>
              <a:rPr sz="2000" spc="-5" dirty="0">
                <a:solidFill>
                  <a:srgbClr val="404040"/>
                </a:solidFill>
                <a:latin typeface="Carlito"/>
                <a:cs typeface="Carlito"/>
              </a:rPr>
              <a:t>The pie </a:t>
            </a:r>
            <a:r>
              <a:rPr sz="2000" dirty="0">
                <a:solidFill>
                  <a:srgbClr val="404040"/>
                </a:solidFill>
                <a:latin typeface="Carlito"/>
                <a:cs typeface="Carlito"/>
              </a:rPr>
              <a:t>chart is </a:t>
            </a:r>
            <a:r>
              <a:rPr sz="2000" spc="-5" dirty="0">
                <a:solidFill>
                  <a:srgbClr val="404040"/>
                </a:solidFill>
                <a:latin typeface="Carlito"/>
                <a:cs typeface="Carlito"/>
              </a:rPr>
              <a:t>used </a:t>
            </a:r>
            <a:r>
              <a:rPr sz="2000" spc="-20" dirty="0">
                <a:solidFill>
                  <a:srgbClr val="404040"/>
                </a:solidFill>
                <a:latin typeface="Carlito"/>
                <a:cs typeface="Carlito"/>
              </a:rPr>
              <a:t>to visualize </a:t>
            </a:r>
            <a:r>
              <a:rPr sz="2000" dirty="0">
                <a:solidFill>
                  <a:srgbClr val="404040"/>
                </a:solidFill>
                <a:latin typeface="Carlito"/>
                <a:cs typeface="Carlito"/>
              </a:rPr>
              <a:t>launch </a:t>
            </a:r>
            <a:r>
              <a:rPr sz="2000" spc="-20" dirty="0">
                <a:solidFill>
                  <a:srgbClr val="404040"/>
                </a:solidFill>
                <a:latin typeface="Carlito"/>
                <a:cs typeface="Carlito"/>
              </a:rPr>
              <a:t>site </a:t>
            </a:r>
            <a:r>
              <a:rPr sz="2000" dirty="0">
                <a:solidFill>
                  <a:srgbClr val="404040"/>
                </a:solidFill>
                <a:latin typeface="Carlito"/>
                <a:cs typeface="Carlito"/>
              </a:rPr>
              <a:t>success</a:t>
            </a:r>
            <a:r>
              <a:rPr sz="2000" spc="20" dirty="0">
                <a:solidFill>
                  <a:srgbClr val="404040"/>
                </a:solidFill>
                <a:latin typeface="Carlito"/>
                <a:cs typeface="Carlito"/>
              </a:rPr>
              <a:t> </a:t>
            </a:r>
            <a:r>
              <a:rPr sz="2000" spc="-40" dirty="0">
                <a:solidFill>
                  <a:srgbClr val="404040"/>
                </a:solidFill>
                <a:latin typeface="Carlito"/>
                <a:cs typeface="Carlito"/>
              </a:rPr>
              <a:t>rate.</a:t>
            </a:r>
            <a:endParaRPr sz="2000" dirty="0">
              <a:latin typeface="Carlito"/>
              <a:cs typeface="Carlito"/>
            </a:endParaRPr>
          </a:p>
          <a:p>
            <a:pPr marL="12700">
              <a:lnSpc>
                <a:spcPts val="2350"/>
              </a:lnSpc>
              <a:spcBef>
                <a:spcPts val="1105"/>
              </a:spcBef>
            </a:pPr>
            <a:r>
              <a:rPr sz="2000" spc="-5" dirty="0">
                <a:solidFill>
                  <a:srgbClr val="404040"/>
                </a:solidFill>
                <a:latin typeface="Carlito"/>
                <a:cs typeface="Carlito"/>
              </a:rPr>
              <a:t>The </a:t>
            </a:r>
            <a:r>
              <a:rPr sz="2000" spc="-25" dirty="0">
                <a:solidFill>
                  <a:srgbClr val="404040"/>
                </a:solidFill>
                <a:latin typeface="Carlito"/>
                <a:cs typeface="Carlito"/>
              </a:rPr>
              <a:t>scatter </a:t>
            </a:r>
            <a:r>
              <a:rPr sz="2000" spc="-5" dirty="0">
                <a:solidFill>
                  <a:srgbClr val="404040"/>
                </a:solidFill>
                <a:latin typeface="Carlito"/>
                <a:cs typeface="Carlito"/>
              </a:rPr>
              <a:t>plot can help </a:t>
            </a:r>
            <a:r>
              <a:rPr sz="2000" dirty="0">
                <a:solidFill>
                  <a:srgbClr val="404040"/>
                </a:solidFill>
                <a:latin typeface="Carlito"/>
                <a:cs typeface="Carlito"/>
              </a:rPr>
              <a:t>us </a:t>
            </a:r>
            <a:r>
              <a:rPr sz="2000" spc="-5" dirty="0">
                <a:solidFill>
                  <a:srgbClr val="404040"/>
                </a:solidFill>
                <a:latin typeface="Carlito"/>
                <a:cs typeface="Carlito"/>
              </a:rPr>
              <a:t>see how </a:t>
            </a:r>
            <a:r>
              <a:rPr sz="2000" dirty="0">
                <a:solidFill>
                  <a:srgbClr val="404040"/>
                </a:solidFill>
                <a:latin typeface="Carlito"/>
                <a:cs typeface="Carlito"/>
              </a:rPr>
              <a:t>success </a:t>
            </a:r>
            <a:r>
              <a:rPr sz="2000" spc="-10" dirty="0">
                <a:solidFill>
                  <a:srgbClr val="404040"/>
                </a:solidFill>
                <a:latin typeface="Carlito"/>
                <a:cs typeface="Carlito"/>
              </a:rPr>
              <a:t>varies </a:t>
            </a:r>
            <a:r>
              <a:rPr sz="2000" spc="-20" dirty="0">
                <a:solidFill>
                  <a:srgbClr val="404040"/>
                </a:solidFill>
                <a:latin typeface="Carlito"/>
                <a:cs typeface="Carlito"/>
              </a:rPr>
              <a:t>across </a:t>
            </a:r>
            <a:r>
              <a:rPr sz="2000" dirty="0">
                <a:solidFill>
                  <a:srgbClr val="404040"/>
                </a:solidFill>
                <a:latin typeface="Carlito"/>
                <a:cs typeface="Carlito"/>
              </a:rPr>
              <a:t>launch </a:t>
            </a:r>
            <a:r>
              <a:rPr sz="2000" spc="-20" dirty="0">
                <a:solidFill>
                  <a:srgbClr val="404040"/>
                </a:solidFill>
                <a:latin typeface="Carlito"/>
                <a:cs typeface="Carlito"/>
              </a:rPr>
              <a:t>sites, </a:t>
            </a:r>
            <a:r>
              <a:rPr sz="2000" spc="-10" dirty="0">
                <a:solidFill>
                  <a:srgbClr val="404040"/>
                </a:solidFill>
                <a:latin typeface="Carlito"/>
                <a:cs typeface="Carlito"/>
              </a:rPr>
              <a:t>payload </a:t>
            </a:r>
            <a:r>
              <a:rPr sz="2000" spc="-5" dirty="0">
                <a:solidFill>
                  <a:srgbClr val="404040"/>
                </a:solidFill>
                <a:latin typeface="Carlito"/>
                <a:cs typeface="Carlito"/>
              </a:rPr>
              <a:t>mass,</a:t>
            </a:r>
            <a:r>
              <a:rPr sz="2000" spc="15" dirty="0">
                <a:solidFill>
                  <a:srgbClr val="404040"/>
                </a:solidFill>
                <a:latin typeface="Carlito"/>
                <a:cs typeface="Carlito"/>
              </a:rPr>
              <a:t> </a:t>
            </a:r>
            <a:r>
              <a:rPr sz="2000" dirty="0">
                <a:solidFill>
                  <a:srgbClr val="404040"/>
                </a:solidFill>
                <a:latin typeface="Carlito"/>
                <a:cs typeface="Carlito"/>
              </a:rPr>
              <a:t>and</a:t>
            </a:r>
            <a:endParaRPr sz="2000" dirty="0">
              <a:latin typeface="Carlito"/>
              <a:cs typeface="Carlito"/>
            </a:endParaRPr>
          </a:p>
          <a:p>
            <a:pPr marL="12700">
              <a:lnSpc>
                <a:spcPts val="2350"/>
              </a:lnSpc>
            </a:pPr>
            <a:r>
              <a:rPr sz="2000" spc="-20" dirty="0">
                <a:solidFill>
                  <a:srgbClr val="404040"/>
                </a:solidFill>
                <a:latin typeface="Carlito"/>
                <a:cs typeface="Carlito"/>
              </a:rPr>
              <a:t>booster </a:t>
            </a:r>
            <a:r>
              <a:rPr sz="2000" spc="-25" dirty="0">
                <a:solidFill>
                  <a:srgbClr val="404040"/>
                </a:solidFill>
                <a:latin typeface="Carlito"/>
                <a:cs typeface="Carlito"/>
              </a:rPr>
              <a:t>version</a:t>
            </a:r>
            <a:r>
              <a:rPr sz="2000" dirty="0">
                <a:solidFill>
                  <a:srgbClr val="404040"/>
                </a:solidFill>
                <a:latin typeface="Carlito"/>
                <a:cs typeface="Carlito"/>
              </a:rPr>
              <a:t> </a:t>
            </a:r>
            <a:r>
              <a:rPr sz="2000" spc="-45" dirty="0">
                <a:solidFill>
                  <a:srgbClr val="404040"/>
                </a:solidFill>
                <a:latin typeface="Carlito"/>
                <a:cs typeface="Carlito"/>
              </a:rPr>
              <a:t>category.</a:t>
            </a:r>
            <a:endParaRPr sz="2000" dirty="0">
              <a:latin typeface="Carlito"/>
              <a:cs typeface="Carlito"/>
            </a:endParaRPr>
          </a:p>
          <a:p>
            <a:pPr marL="12700">
              <a:lnSpc>
                <a:spcPct val="100000"/>
              </a:lnSpc>
              <a:spcBef>
                <a:spcPts val="925"/>
              </a:spcBef>
            </a:pPr>
            <a:r>
              <a:rPr sz="2000" u="heavy" dirty="0">
                <a:solidFill>
                  <a:srgbClr val="404040"/>
                </a:solidFill>
                <a:uFill>
                  <a:solidFill>
                    <a:srgbClr val="404040"/>
                  </a:solidFill>
                </a:uFill>
                <a:latin typeface="Carlito"/>
                <a:cs typeface="Carlito"/>
              </a:rPr>
              <a:t>GitHub</a:t>
            </a:r>
            <a:r>
              <a:rPr sz="2000" u="heavy" spc="5" dirty="0">
                <a:solidFill>
                  <a:srgbClr val="404040"/>
                </a:solidFill>
                <a:uFill>
                  <a:solidFill>
                    <a:srgbClr val="404040"/>
                  </a:solidFill>
                </a:uFill>
                <a:latin typeface="Carlito"/>
                <a:cs typeface="Carlito"/>
              </a:rPr>
              <a:t> </a:t>
            </a:r>
            <a:r>
              <a:rPr sz="2000" u="heavy" spc="-5" dirty="0">
                <a:solidFill>
                  <a:srgbClr val="404040"/>
                </a:solidFill>
                <a:uFill>
                  <a:solidFill>
                    <a:srgbClr val="404040"/>
                  </a:solidFill>
                </a:uFill>
                <a:latin typeface="Carlito"/>
                <a:cs typeface="Carlito"/>
              </a:rPr>
              <a:t>url:</a:t>
            </a:r>
            <a:endParaRPr sz="2000" dirty="0">
              <a:latin typeface="Carlito"/>
              <a:cs typeface="Carlito"/>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pSp>
        <p:nvGrpSpPr>
          <p:cNvPr id="2" name="object 5">
            <a:extLst>
              <a:ext uri="{FF2B5EF4-FFF2-40B4-BE49-F238E27FC236}">
                <a16:creationId xmlns:a16="http://schemas.microsoft.com/office/drawing/2014/main" id="{B16FC038-6C07-518A-866F-A46BDF4B435E}"/>
              </a:ext>
            </a:extLst>
          </p:cNvPr>
          <p:cNvGrpSpPr/>
          <p:nvPr/>
        </p:nvGrpSpPr>
        <p:grpSpPr>
          <a:xfrm>
            <a:off x="2630803" y="1434224"/>
            <a:ext cx="1938655" cy="1728470"/>
            <a:chOff x="3822191" y="1933955"/>
            <a:chExt cx="1938655" cy="1728470"/>
          </a:xfrm>
          <a:solidFill>
            <a:schemeClr val="accent1"/>
          </a:solidFill>
        </p:grpSpPr>
        <p:sp>
          <p:nvSpPr>
            <p:cNvPr id="6" name="object 6">
              <a:extLst>
                <a:ext uri="{FF2B5EF4-FFF2-40B4-BE49-F238E27FC236}">
                  <a16:creationId xmlns:a16="http://schemas.microsoft.com/office/drawing/2014/main" id="{E72544E8-B582-2C49-BE2D-16AA26EE4215}"/>
                </a:ext>
              </a:extLst>
            </p:cNvPr>
            <p:cNvSpPr/>
            <p:nvPr/>
          </p:nvSpPr>
          <p:spPr>
            <a:xfrm>
              <a:off x="4133087" y="2229611"/>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grpFill/>
          </p:spPr>
          <p:txBody>
            <a:bodyPr wrap="square" lIns="0" tIns="0" rIns="0" bIns="0" rtlCol="0"/>
            <a:lstStyle/>
            <a:p>
              <a:endParaRPr/>
            </a:p>
          </p:txBody>
        </p:sp>
        <p:sp>
          <p:nvSpPr>
            <p:cNvPr id="7" name="object 7">
              <a:extLst>
                <a:ext uri="{FF2B5EF4-FFF2-40B4-BE49-F238E27FC236}">
                  <a16:creationId xmlns:a16="http://schemas.microsoft.com/office/drawing/2014/main" id="{C6E3A545-8B50-6B77-C16E-7EDC778F0CCC}"/>
                </a:ext>
              </a:extLst>
            </p:cNvPr>
            <p:cNvSpPr/>
            <p:nvPr/>
          </p:nvSpPr>
          <p:spPr>
            <a:xfrm>
              <a:off x="3829811" y="1941575"/>
              <a:ext cx="1923414" cy="1153795"/>
            </a:xfrm>
            <a:custGeom>
              <a:avLst/>
              <a:gdLst/>
              <a:ahLst/>
              <a:cxnLst/>
              <a:rect l="l" t="t" r="r" b="b"/>
              <a:pathLst>
                <a:path w="1923414" h="1153795">
                  <a:moveTo>
                    <a:pt x="1807845" y="0"/>
                  </a:moveTo>
                  <a:lnTo>
                    <a:pt x="115315" y="0"/>
                  </a:lnTo>
                  <a:lnTo>
                    <a:pt x="70485" y="9016"/>
                  </a:lnTo>
                  <a:lnTo>
                    <a:pt x="33782" y="33782"/>
                  </a:lnTo>
                  <a:lnTo>
                    <a:pt x="9016" y="70485"/>
                  </a:lnTo>
                  <a:lnTo>
                    <a:pt x="0" y="115315"/>
                  </a:lnTo>
                  <a:lnTo>
                    <a:pt x="0" y="1038225"/>
                  </a:lnTo>
                  <a:lnTo>
                    <a:pt x="9016" y="1083056"/>
                  </a:lnTo>
                  <a:lnTo>
                    <a:pt x="33782" y="1119759"/>
                  </a:lnTo>
                  <a:lnTo>
                    <a:pt x="70485" y="1144524"/>
                  </a:lnTo>
                  <a:lnTo>
                    <a:pt x="115315" y="1153540"/>
                  </a:lnTo>
                  <a:lnTo>
                    <a:pt x="1807845" y="1153540"/>
                  </a:lnTo>
                  <a:lnTo>
                    <a:pt x="1852676" y="1144524"/>
                  </a:lnTo>
                  <a:lnTo>
                    <a:pt x="1889378" y="1119759"/>
                  </a:lnTo>
                  <a:lnTo>
                    <a:pt x="1914143" y="1083056"/>
                  </a:lnTo>
                  <a:lnTo>
                    <a:pt x="1923161" y="1038225"/>
                  </a:lnTo>
                  <a:lnTo>
                    <a:pt x="1923161" y="115315"/>
                  </a:lnTo>
                  <a:lnTo>
                    <a:pt x="1914143" y="70485"/>
                  </a:lnTo>
                  <a:lnTo>
                    <a:pt x="1889378" y="33782"/>
                  </a:lnTo>
                  <a:lnTo>
                    <a:pt x="1852676" y="9016"/>
                  </a:lnTo>
                  <a:lnTo>
                    <a:pt x="1807845" y="0"/>
                  </a:lnTo>
                  <a:close/>
                </a:path>
              </a:pathLst>
            </a:custGeom>
            <a:grpFill/>
          </p:spPr>
          <p:txBody>
            <a:bodyPr wrap="square" lIns="0" tIns="0" rIns="0" bIns="0" rtlCol="0"/>
            <a:lstStyle/>
            <a:p>
              <a:endParaRPr/>
            </a:p>
          </p:txBody>
        </p:sp>
        <p:sp>
          <p:nvSpPr>
            <p:cNvPr id="8" name="object 8">
              <a:extLst>
                <a:ext uri="{FF2B5EF4-FFF2-40B4-BE49-F238E27FC236}">
                  <a16:creationId xmlns:a16="http://schemas.microsoft.com/office/drawing/2014/main" id="{1FEA035F-1B99-A4A8-2771-A1ABACC1F9F7}"/>
                </a:ext>
              </a:extLst>
            </p:cNvPr>
            <p:cNvSpPr/>
            <p:nvPr/>
          </p:nvSpPr>
          <p:spPr>
            <a:xfrm>
              <a:off x="3829811" y="1941575"/>
              <a:ext cx="1923414" cy="1153795"/>
            </a:xfrm>
            <a:custGeom>
              <a:avLst/>
              <a:gdLst/>
              <a:ahLst/>
              <a:cxnLst/>
              <a:rect l="l" t="t" r="r" b="b"/>
              <a:pathLst>
                <a:path w="1923414" h="1153795">
                  <a:moveTo>
                    <a:pt x="0" y="115315"/>
                  </a:moveTo>
                  <a:lnTo>
                    <a:pt x="9016" y="70485"/>
                  </a:lnTo>
                  <a:lnTo>
                    <a:pt x="33782" y="33782"/>
                  </a:lnTo>
                  <a:lnTo>
                    <a:pt x="70485" y="9016"/>
                  </a:lnTo>
                  <a:lnTo>
                    <a:pt x="115315" y="0"/>
                  </a:lnTo>
                  <a:lnTo>
                    <a:pt x="1807845" y="0"/>
                  </a:lnTo>
                  <a:lnTo>
                    <a:pt x="1852676" y="9016"/>
                  </a:lnTo>
                  <a:lnTo>
                    <a:pt x="1889378" y="33782"/>
                  </a:lnTo>
                  <a:lnTo>
                    <a:pt x="1914143" y="70485"/>
                  </a:lnTo>
                  <a:lnTo>
                    <a:pt x="1923161" y="115315"/>
                  </a:lnTo>
                  <a:lnTo>
                    <a:pt x="1923161" y="1038225"/>
                  </a:lnTo>
                  <a:lnTo>
                    <a:pt x="1914143" y="1083056"/>
                  </a:lnTo>
                  <a:lnTo>
                    <a:pt x="1889378" y="1119759"/>
                  </a:lnTo>
                  <a:lnTo>
                    <a:pt x="1852676" y="1144524"/>
                  </a:lnTo>
                  <a:lnTo>
                    <a:pt x="1807845" y="1153540"/>
                  </a:lnTo>
                  <a:lnTo>
                    <a:pt x="115315" y="1153540"/>
                  </a:lnTo>
                  <a:lnTo>
                    <a:pt x="70485" y="1144524"/>
                  </a:lnTo>
                  <a:lnTo>
                    <a:pt x="33782" y="1119759"/>
                  </a:lnTo>
                  <a:lnTo>
                    <a:pt x="9016" y="1083056"/>
                  </a:lnTo>
                  <a:lnTo>
                    <a:pt x="0" y="1038225"/>
                  </a:lnTo>
                  <a:lnTo>
                    <a:pt x="0" y="115315"/>
                  </a:lnTo>
                  <a:close/>
                </a:path>
              </a:pathLst>
            </a:custGeom>
            <a:grpFill/>
            <a:ln w="15240">
              <a:solidFill>
                <a:srgbClr val="FFFFFF"/>
              </a:solidFill>
            </a:ln>
          </p:spPr>
          <p:txBody>
            <a:bodyPr wrap="square" lIns="0" tIns="0" rIns="0" bIns="0" rtlCol="0"/>
            <a:lstStyle/>
            <a:p>
              <a:endParaRPr/>
            </a:p>
          </p:txBody>
        </p:sp>
      </p:grpSp>
      <p:sp>
        <p:nvSpPr>
          <p:cNvPr id="9" name="object 9">
            <a:extLst>
              <a:ext uri="{FF2B5EF4-FFF2-40B4-BE49-F238E27FC236}">
                <a16:creationId xmlns:a16="http://schemas.microsoft.com/office/drawing/2014/main" id="{7B6C58B5-F46A-CCF8-930C-BE3425B88802}"/>
              </a:ext>
            </a:extLst>
          </p:cNvPr>
          <p:cNvSpPr txBox="1"/>
          <p:nvPr/>
        </p:nvSpPr>
        <p:spPr>
          <a:xfrm>
            <a:off x="2807333" y="1720229"/>
            <a:ext cx="1568450" cy="285115"/>
          </a:xfrm>
          <a:prstGeom prst="rect">
            <a:avLst/>
          </a:prstGeom>
          <a:solidFill>
            <a:schemeClr val="accent1"/>
          </a:solidFill>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Split </a:t>
            </a:r>
            <a:r>
              <a:rPr sz="1700" dirty="0">
                <a:solidFill>
                  <a:srgbClr val="FFFFFF"/>
                </a:solidFill>
                <a:latin typeface="Carlito"/>
                <a:cs typeface="Carlito"/>
              </a:rPr>
              <a:t>label</a:t>
            </a:r>
            <a:r>
              <a:rPr sz="1700" spc="-195" dirty="0">
                <a:solidFill>
                  <a:srgbClr val="FFFFFF"/>
                </a:solidFill>
                <a:latin typeface="Carlito"/>
                <a:cs typeface="Carlito"/>
              </a:rPr>
              <a:t> </a:t>
            </a:r>
            <a:r>
              <a:rPr sz="1700" spc="-5" dirty="0">
                <a:solidFill>
                  <a:srgbClr val="FFFFFF"/>
                </a:solidFill>
                <a:latin typeface="Carlito"/>
                <a:cs typeface="Carlito"/>
              </a:rPr>
              <a:t>column</a:t>
            </a:r>
            <a:endParaRPr sz="1700">
              <a:latin typeface="Carlito"/>
              <a:cs typeface="Carlito"/>
            </a:endParaRPr>
          </a:p>
        </p:txBody>
      </p:sp>
      <p:sp>
        <p:nvSpPr>
          <p:cNvPr id="10" name="object 10">
            <a:extLst>
              <a:ext uri="{FF2B5EF4-FFF2-40B4-BE49-F238E27FC236}">
                <a16:creationId xmlns:a16="http://schemas.microsoft.com/office/drawing/2014/main" id="{6BA92B56-6EDC-8887-002A-76625EA3CA1E}"/>
              </a:ext>
            </a:extLst>
          </p:cNvPr>
          <p:cNvSpPr txBox="1"/>
          <p:nvPr/>
        </p:nvSpPr>
        <p:spPr>
          <a:xfrm>
            <a:off x="2726562" y="1956449"/>
            <a:ext cx="1722755" cy="285115"/>
          </a:xfrm>
          <a:prstGeom prst="rect">
            <a:avLst/>
          </a:prstGeom>
          <a:solidFill>
            <a:schemeClr val="accent1"/>
          </a:solidFill>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‘Class’ </a:t>
            </a:r>
            <a:r>
              <a:rPr sz="1700" spc="-15" dirty="0">
                <a:solidFill>
                  <a:srgbClr val="FFFFFF"/>
                </a:solidFill>
                <a:latin typeface="Carlito"/>
                <a:cs typeface="Carlito"/>
              </a:rPr>
              <a:t>from</a:t>
            </a:r>
            <a:r>
              <a:rPr sz="1700" spc="-200" dirty="0">
                <a:solidFill>
                  <a:srgbClr val="FFFFFF"/>
                </a:solidFill>
                <a:latin typeface="Carlito"/>
                <a:cs typeface="Carlito"/>
              </a:rPr>
              <a:t> </a:t>
            </a:r>
            <a:r>
              <a:rPr sz="1700" spc="-15" dirty="0">
                <a:solidFill>
                  <a:srgbClr val="FFFFFF"/>
                </a:solidFill>
                <a:latin typeface="Carlito"/>
                <a:cs typeface="Carlito"/>
              </a:rPr>
              <a:t>dataset</a:t>
            </a:r>
            <a:endParaRPr sz="1700">
              <a:latin typeface="Carlito"/>
              <a:cs typeface="Carlito"/>
            </a:endParaRPr>
          </a:p>
        </p:txBody>
      </p:sp>
      <p:grpSp>
        <p:nvGrpSpPr>
          <p:cNvPr id="11" name="object 11">
            <a:extLst>
              <a:ext uri="{FF2B5EF4-FFF2-40B4-BE49-F238E27FC236}">
                <a16:creationId xmlns:a16="http://schemas.microsoft.com/office/drawing/2014/main" id="{7B631CE7-F80E-3C20-5C1A-03D65F3F7A84}"/>
              </a:ext>
            </a:extLst>
          </p:cNvPr>
          <p:cNvGrpSpPr/>
          <p:nvPr/>
        </p:nvGrpSpPr>
        <p:grpSpPr>
          <a:xfrm>
            <a:off x="2630803" y="2875928"/>
            <a:ext cx="1938655" cy="1729739"/>
            <a:chOff x="3822191" y="3375659"/>
            <a:chExt cx="1938655" cy="1729739"/>
          </a:xfrm>
          <a:solidFill>
            <a:schemeClr val="accent1"/>
          </a:solidFill>
        </p:grpSpPr>
        <p:sp>
          <p:nvSpPr>
            <p:cNvPr id="12" name="object 12">
              <a:extLst>
                <a:ext uri="{FF2B5EF4-FFF2-40B4-BE49-F238E27FC236}">
                  <a16:creationId xmlns:a16="http://schemas.microsoft.com/office/drawing/2014/main" id="{11082B1A-B0A4-1EB8-8B4C-0E365986E170}"/>
                </a:ext>
              </a:extLst>
            </p:cNvPr>
            <p:cNvSpPr/>
            <p:nvPr/>
          </p:nvSpPr>
          <p:spPr>
            <a:xfrm>
              <a:off x="4133087" y="3672839"/>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grpFill/>
          </p:spPr>
          <p:txBody>
            <a:bodyPr wrap="square" lIns="0" tIns="0" rIns="0" bIns="0" rtlCol="0"/>
            <a:lstStyle/>
            <a:p>
              <a:endParaRPr/>
            </a:p>
          </p:txBody>
        </p:sp>
        <p:sp>
          <p:nvSpPr>
            <p:cNvPr id="13" name="object 13">
              <a:extLst>
                <a:ext uri="{FF2B5EF4-FFF2-40B4-BE49-F238E27FC236}">
                  <a16:creationId xmlns:a16="http://schemas.microsoft.com/office/drawing/2014/main" id="{B4EE5381-2BD9-C1F2-C943-73C19F25B9F4}"/>
                </a:ext>
              </a:extLst>
            </p:cNvPr>
            <p:cNvSpPr/>
            <p:nvPr/>
          </p:nvSpPr>
          <p:spPr>
            <a:xfrm>
              <a:off x="3829811" y="3383279"/>
              <a:ext cx="1923414" cy="1155065"/>
            </a:xfrm>
            <a:custGeom>
              <a:avLst/>
              <a:gdLst/>
              <a:ahLst/>
              <a:cxnLst/>
              <a:rect l="l" t="t" r="r" b="b"/>
              <a:pathLst>
                <a:path w="1923414" h="1155064">
                  <a:moveTo>
                    <a:pt x="1807590" y="0"/>
                  </a:moveTo>
                  <a:lnTo>
                    <a:pt x="115570" y="0"/>
                  </a:lnTo>
                  <a:lnTo>
                    <a:pt x="70612" y="9017"/>
                  </a:lnTo>
                  <a:lnTo>
                    <a:pt x="33782" y="33782"/>
                  </a:lnTo>
                  <a:lnTo>
                    <a:pt x="9016" y="70485"/>
                  </a:lnTo>
                  <a:lnTo>
                    <a:pt x="0" y="115570"/>
                  </a:lnTo>
                  <a:lnTo>
                    <a:pt x="0" y="1039114"/>
                  </a:lnTo>
                  <a:lnTo>
                    <a:pt x="9016" y="1084199"/>
                  </a:lnTo>
                  <a:lnTo>
                    <a:pt x="33782" y="1120902"/>
                  </a:lnTo>
                  <a:lnTo>
                    <a:pt x="70612" y="1145667"/>
                  </a:lnTo>
                  <a:lnTo>
                    <a:pt x="115570" y="1154684"/>
                  </a:lnTo>
                  <a:lnTo>
                    <a:pt x="1807590" y="1154684"/>
                  </a:lnTo>
                  <a:lnTo>
                    <a:pt x="1852549" y="1145667"/>
                  </a:lnTo>
                  <a:lnTo>
                    <a:pt x="1889378" y="1120902"/>
                  </a:lnTo>
                  <a:lnTo>
                    <a:pt x="1914143" y="1084199"/>
                  </a:lnTo>
                  <a:lnTo>
                    <a:pt x="1923161" y="1039114"/>
                  </a:lnTo>
                  <a:lnTo>
                    <a:pt x="1923161" y="115570"/>
                  </a:lnTo>
                  <a:lnTo>
                    <a:pt x="1914143" y="70485"/>
                  </a:lnTo>
                  <a:lnTo>
                    <a:pt x="1889378" y="33782"/>
                  </a:lnTo>
                  <a:lnTo>
                    <a:pt x="1852549" y="9017"/>
                  </a:lnTo>
                  <a:lnTo>
                    <a:pt x="1807590" y="0"/>
                  </a:lnTo>
                  <a:close/>
                </a:path>
              </a:pathLst>
            </a:custGeom>
            <a:grpFill/>
          </p:spPr>
          <p:txBody>
            <a:bodyPr wrap="square" lIns="0" tIns="0" rIns="0" bIns="0" rtlCol="0"/>
            <a:lstStyle/>
            <a:p>
              <a:endParaRPr/>
            </a:p>
          </p:txBody>
        </p:sp>
        <p:sp>
          <p:nvSpPr>
            <p:cNvPr id="14" name="object 14">
              <a:extLst>
                <a:ext uri="{FF2B5EF4-FFF2-40B4-BE49-F238E27FC236}">
                  <a16:creationId xmlns:a16="http://schemas.microsoft.com/office/drawing/2014/main" id="{8E01DCDA-4547-275A-8226-EC7B3CF765DE}"/>
                </a:ext>
              </a:extLst>
            </p:cNvPr>
            <p:cNvSpPr/>
            <p:nvPr/>
          </p:nvSpPr>
          <p:spPr>
            <a:xfrm>
              <a:off x="3829811" y="3383279"/>
              <a:ext cx="1923414" cy="1155065"/>
            </a:xfrm>
            <a:custGeom>
              <a:avLst/>
              <a:gdLst/>
              <a:ahLst/>
              <a:cxnLst/>
              <a:rect l="l" t="t" r="r" b="b"/>
              <a:pathLst>
                <a:path w="1923414" h="1155064">
                  <a:moveTo>
                    <a:pt x="0" y="115570"/>
                  </a:moveTo>
                  <a:lnTo>
                    <a:pt x="9016" y="70485"/>
                  </a:lnTo>
                  <a:lnTo>
                    <a:pt x="33782" y="33782"/>
                  </a:lnTo>
                  <a:lnTo>
                    <a:pt x="70612" y="9017"/>
                  </a:lnTo>
                  <a:lnTo>
                    <a:pt x="115570" y="0"/>
                  </a:lnTo>
                  <a:lnTo>
                    <a:pt x="1807590" y="0"/>
                  </a:lnTo>
                  <a:lnTo>
                    <a:pt x="1852549" y="9017"/>
                  </a:lnTo>
                  <a:lnTo>
                    <a:pt x="1889378" y="33782"/>
                  </a:lnTo>
                  <a:lnTo>
                    <a:pt x="1914143" y="70485"/>
                  </a:lnTo>
                  <a:lnTo>
                    <a:pt x="1923161" y="115570"/>
                  </a:lnTo>
                  <a:lnTo>
                    <a:pt x="1923161" y="1039114"/>
                  </a:lnTo>
                  <a:lnTo>
                    <a:pt x="1914143" y="1084199"/>
                  </a:lnTo>
                  <a:lnTo>
                    <a:pt x="1889378" y="1120902"/>
                  </a:lnTo>
                  <a:lnTo>
                    <a:pt x="1852549" y="1145667"/>
                  </a:lnTo>
                  <a:lnTo>
                    <a:pt x="1807590" y="1154684"/>
                  </a:lnTo>
                  <a:lnTo>
                    <a:pt x="115570" y="1154684"/>
                  </a:lnTo>
                  <a:lnTo>
                    <a:pt x="70612" y="1145667"/>
                  </a:lnTo>
                  <a:lnTo>
                    <a:pt x="33782" y="1120902"/>
                  </a:lnTo>
                  <a:lnTo>
                    <a:pt x="9016" y="1084199"/>
                  </a:lnTo>
                  <a:lnTo>
                    <a:pt x="0" y="1039114"/>
                  </a:lnTo>
                  <a:lnTo>
                    <a:pt x="0" y="115570"/>
                  </a:lnTo>
                  <a:close/>
                </a:path>
              </a:pathLst>
            </a:custGeom>
            <a:grpFill/>
            <a:ln w="15240">
              <a:solidFill>
                <a:srgbClr val="FFFFFF"/>
              </a:solidFill>
            </a:ln>
          </p:spPr>
          <p:txBody>
            <a:bodyPr wrap="square" lIns="0" tIns="0" rIns="0" bIns="0" rtlCol="0"/>
            <a:lstStyle/>
            <a:p>
              <a:endParaRPr/>
            </a:p>
          </p:txBody>
        </p:sp>
      </p:grpSp>
      <p:sp>
        <p:nvSpPr>
          <p:cNvPr id="15" name="object 15">
            <a:extLst>
              <a:ext uri="{FF2B5EF4-FFF2-40B4-BE49-F238E27FC236}">
                <a16:creationId xmlns:a16="http://schemas.microsoft.com/office/drawing/2014/main" id="{73AD9A2C-F6D9-1D31-6971-635D3FCF7B4E}"/>
              </a:ext>
            </a:extLst>
          </p:cNvPr>
          <p:cNvSpPr txBox="1"/>
          <p:nvPr/>
        </p:nvSpPr>
        <p:spPr>
          <a:xfrm>
            <a:off x="2819526" y="3044584"/>
            <a:ext cx="1524635" cy="285115"/>
          </a:xfrm>
          <a:prstGeom prst="rect">
            <a:avLst/>
          </a:prstGeom>
          <a:solidFill>
            <a:schemeClr val="accent1"/>
          </a:solidFill>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Fit </a:t>
            </a:r>
            <a:r>
              <a:rPr sz="1700" dirty="0">
                <a:solidFill>
                  <a:srgbClr val="FFFFFF"/>
                </a:solidFill>
                <a:latin typeface="Carlito"/>
                <a:cs typeface="Carlito"/>
              </a:rPr>
              <a:t>and</a:t>
            </a:r>
            <a:r>
              <a:rPr sz="1700" spc="-170" dirty="0">
                <a:solidFill>
                  <a:srgbClr val="FFFFFF"/>
                </a:solidFill>
                <a:latin typeface="Carlito"/>
                <a:cs typeface="Carlito"/>
              </a:rPr>
              <a:t> </a:t>
            </a:r>
            <a:r>
              <a:rPr sz="1700" spc="-45" dirty="0">
                <a:solidFill>
                  <a:srgbClr val="FFFFFF"/>
                </a:solidFill>
                <a:latin typeface="Carlito"/>
                <a:cs typeface="Carlito"/>
              </a:rPr>
              <a:t>Transform</a:t>
            </a:r>
            <a:endParaRPr sz="1700">
              <a:latin typeface="Carlito"/>
              <a:cs typeface="Carlito"/>
            </a:endParaRPr>
          </a:p>
        </p:txBody>
      </p:sp>
      <p:sp>
        <p:nvSpPr>
          <p:cNvPr id="16" name="object 16">
            <a:extLst>
              <a:ext uri="{FF2B5EF4-FFF2-40B4-BE49-F238E27FC236}">
                <a16:creationId xmlns:a16="http://schemas.microsoft.com/office/drawing/2014/main" id="{8D5F1D5E-29D6-249C-F1EE-583AF6F9E2C4}"/>
              </a:ext>
            </a:extLst>
          </p:cNvPr>
          <p:cNvSpPr txBox="1"/>
          <p:nvPr/>
        </p:nvSpPr>
        <p:spPr>
          <a:xfrm>
            <a:off x="2953638" y="3280551"/>
            <a:ext cx="1281430" cy="285115"/>
          </a:xfrm>
          <a:prstGeom prst="rect">
            <a:avLst/>
          </a:prstGeom>
          <a:solidFill>
            <a:schemeClr val="accent1"/>
          </a:solidFill>
        </p:spPr>
        <p:txBody>
          <a:bodyPr vert="horz" wrap="square" lIns="0" tIns="12700" rIns="0" bIns="0" rtlCol="0">
            <a:spAutoFit/>
          </a:bodyPr>
          <a:lstStyle/>
          <a:p>
            <a:pPr marL="12700">
              <a:lnSpc>
                <a:spcPct val="100000"/>
              </a:lnSpc>
              <a:spcBef>
                <a:spcPts val="100"/>
              </a:spcBef>
            </a:pPr>
            <a:r>
              <a:rPr sz="1700" spc="-15" dirty="0">
                <a:solidFill>
                  <a:srgbClr val="FFFFFF"/>
                </a:solidFill>
                <a:latin typeface="Carlito"/>
                <a:cs typeface="Carlito"/>
              </a:rPr>
              <a:t>Features</a:t>
            </a:r>
            <a:r>
              <a:rPr sz="1700" spc="-135" dirty="0">
                <a:solidFill>
                  <a:srgbClr val="FFFFFF"/>
                </a:solidFill>
                <a:latin typeface="Carlito"/>
                <a:cs typeface="Carlito"/>
              </a:rPr>
              <a:t> </a:t>
            </a:r>
            <a:r>
              <a:rPr sz="1700" dirty="0">
                <a:solidFill>
                  <a:srgbClr val="FFFFFF"/>
                </a:solidFill>
                <a:latin typeface="Carlito"/>
                <a:cs typeface="Carlito"/>
              </a:rPr>
              <a:t>using</a:t>
            </a:r>
            <a:endParaRPr sz="1700">
              <a:latin typeface="Carlito"/>
              <a:cs typeface="Carlito"/>
            </a:endParaRPr>
          </a:p>
        </p:txBody>
      </p:sp>
      <p:sp>
        <p:nvSpPr>
          <p:cNvPr id="17" name="object 17">
            <a:extLst>
              <a:ext uri="{FF2B5EF4-FFF2-40B4-BE49-F238E27FC236}">
                <a16:creationId xmlns:a16="http://schemas.microsoft.com/office/drawing/2014/main" id="{428B99DA-DA39-FDCB-0FA1-874B2BDD2A43}"/>
              </a:ext>
            </a:extLst>
          </p:cNvPr>
          <p:cNvSpPr txBox="1"/>
          <p:nvPr/>
        </p:nvSpPr>
        <p:spPr>
          <a:xfrm>
            <a:off x="2906394" y="3518295"/>
            <a:ext cx="1367790" cy="285115"/>
          </a:xfrm>
          <a:prstGeom prst="rect">
            <a:avLst/>
          </a:prstGeom>
          <a:solidFill>
            <a:schemeClr val="accent1"/>
          </a:solidFill>
        </p:spPr>
        <p:txBody>
          <a:bodyPr vert="horz" wrap="square" lIns="0" tIns="12700" rIns="0" bIns="0" rtlCol="0">
            <a:spAutoFit/>
          </a:bodyPr>
          <a:lstStyle/>
          <a:p>
            <a:pPr marL="12700">
              <a:lnSpc>
                <a:spcPct val="100000"/>
              </a:lnSpc>
              <a:spcBef>
                <a:spcPts val="100"/>
              </a:spcBef>
            </a:pPr>
            <a:r>
              <a:rPr sz="1700" spc="-10" dirty="0">
                <a:solidFill>
                  <a:srgbClr val="FFFFFF"/>
                </a:solidFill>
                <a:latin typeface="Carlito"/>
                <a:cs typeface="Carlito"/>
              </a:rPr>
              <a:t>Standard</a:t>
            </a:r>
            <a:r>
              <a:rPr sz="1700" spc="-200" dirty="0">
                <a:solidFill>
                  <a:srgbClr val="FFFFFF"/>
                </a:solidFill>
                <a:latin typeface="Carlito"/>
                <a:cs typeface="Carlito"/>
              </a:rPr>
              <a:t> </a:t>
            </a:r>
            <a:r>
              <a:rPr sz="1700" spc="-5" dirty="0">
                <a:solidFill>
                  <a:srgbClr val="FFFFFF"/>
                </a:solidFill>
                <a:latin typeface="Carlito"/>
                <a:cs typeface="Carlito"/>
              </a:rPr>
              <a:t>Scaler</a:t>
            </a:r>
            <a:endParaRPr sz="1700">
              <a:latin typeface="Carlito"/>
              <a:cs typeface="Carlito"/>
            </a:endParaRPr>
          </a:p>
        </p:txBody>
      </p:sp>
      <p:grpSp>
        <p:nvGrpSpPr>
          <p:cNvPr id="18" name="object 18">
            <a:extLst>
              <a:ext uri="{FF2B5EF4-FFF2-40B4-BE49-F238E27FC236}">
                <a16:creationId xmlns:a16="http://schemas.microsoft.com/office/drawing/2014/main" id="{1E12C42E-C731-087D-9E26-AAE72D68B9CE}"/>
              </a:ext>
            </a:extLst>
          </p:cNvPr>
          <p:cNvGrpSpPr/>
          <p:nvPr/>
        </p:nvGrpSpPr>
        <p:grpSpPr>
          <a:xfrm>
            <a:off x="2630803" y="4319157"/>
            <a:ext cx="2950845" cy="1169035"/>
            <a:chOff x="3822191" y="4818888"/>
            <a:chExt cx="2950845" cy="1169035"/>
          </a:xfrm>
          <a:solidFill>
            <a:schemeClr val="accent1"/>
          </a:solidFill>
        </p:grpSpPr>
        <p:sp>
          <p:nvSpPr>
            <p:cNvPr id="19" name="object 19">
              <a:extLst>
                <a:ext uri="{FF2B5EF4-FFF2-40B4-BE49-F238E27FC236}">
                  <a16:creationId xmlns:a16="http://schemas.microsoft.com/office/drawing/2014/main" id="{69C5B46C-F3CE-E258-428E-7B6ABAEDB438}"/>
                </a:ext>
              </a:extLst>
            </p:cNvPr>
            <p:cNvSpPr/>
            <p:nvPr/>
          </p:nvSpPr>
          <p:spPr>
            <a:xfrm>
              <a:off x="4224527" y="5023104"/>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grpFill/>
          </p:spPr>
          <p:txBody>
            <a:bodyPr wrap="square" lIns="0" tIns="0" rIns="0" bIns="0" rtlCol="0"/>
            <a:lstStyle/>
            <a:p>
              <a:endParaRPr/>
            </a:p>
          </p:txBody>
        </p:sp>
        <p:sp>
          <p:nvSpPr>
            <p:cNvPr id="20" name="object 20">
              <a:extLst>
                <a:ext uri="{FF2B5EF4-FFF2-40B4-BE49-F238E27FC236}">
                  <a16:creationId xmlns:a16="http://schemas.microsoft.com/office/drawing/2014/main" id="{6695B630-D4BD-4B45-9779-4093C5DB55A7}"/>
                </a:ext>
              </a:extLst>
            </p:cNvPr>
            <p:cNvSpPr/>
            <p:nvPr/>
          </p:nvSpPr>
          <p:spPr>
            <a:xfrm>
              <a:off x="3829811" y="4826508"/>
              <a:ext cx="1923414" cy="1153795"/>
            </a:xfrm>
            <a:custGeom>
              <a:avLst/>
              <a:gdLst/>
              <a:ahLst/>
              <a:cxnLst/>
              <a:rect l="l" t="t" r="r" b="b"/>
              <a:pathLst>
                <a:path w="1923414" h="1153795">
                  <a:moveTo>
                    <a:pt x="1807845" y="0"/>
                  </a:moveTo>
                  <a:lnTo>
                    <a:pt x="115315" y="0"/>
                  </a:lnTo>
                  <a:lnTo>
                    <a:pt x="70485" y="9017"/>
                  </a:lnTo>
                  <a:lnTo>
                    <a:pt x="33782" y="33782"/>
                  </a:lnTo>
                  <a:lnTo>
                    <a:pt x="9016" y="70485"/>
                  </a:lnTo>
                  <a:lnTo>
                    <a:pt x="0" y="115316"/>
                  </a:lnTo>
                  <a:lnTo>
                    <a:pt x="0" y="1038186"/>
                  </a:lnTo>
                  <a:lnTo>
                    <a:pt x="9016" y="1083081"/>
                  </a:lnTo>
                  <a:lnTo>
                    <a:pt x="33782" y="1119759"/>
                  </a:lnTo>
                  <a:lnTo>
                    <a:pt x="70485" y="1144473"/>
                  </a:lnTo>
                  <a:lnTo>
                    <a:pt x="115315" y="1153541"/>
                  </a:lnTo>
                  <a:lnTo>
                    <a:pt x="1807845" y="1153541"/>
                  </a:lnTo>
                  <a:lnTo>
                    <a:pt x="1852676" y="1144473"/>
                  </a:lnTo>
                  <a:lnTo>
                    <a:pt x="1889378" y="1119759"/>
                  </a:lnTo>
                  <a:lnTo>
                    <a:pt x="1914143" y="1083081"/>
                  </a:lnTo>
                  <a:lnTo>
                    <a:pt x="1923161" y="1038186"/>
                  </a:lnTo>
                  <a:lnTo>
                    <a:pt x="1923161" y="115316"/>
                  </a:lnTo>
                  <a:lnTo>
                    <a:pt x="1914143" y="70485"/>
                  </a:lnTo>
                  <a:lnTo>
                    <a:pt x="1889378" y="33782"/>
                  </a:lnTo>
                  <a:lnTo>
                    <a:pt x="1852676" y="9017"/>
                  </a:lnTo>
                  <a:lnTo>
                    <a:pt x="1807845" y="0"/>
                  </a:lnTo>
                  <a:close/>
                </a:path>
              </a:pathLst>
            </a:custGeom>
            <a:grpFill/>
          </p:spPr>
          <p:txBody>
            <a:bodyPr wrap="square" lIns="0" tIns="0" rIns="0" bIns="0" rtlCol="0"/>
            <a:lstStyle/>
            <a:p>
              <a:endParaRPr/>
            </a:p>
          </p:txBody>
        </p:sp>
        <p:sp>
          <p:nvSpPr>
            <p:cNvPr id="21" name="object 21">
              <a:extLst>
                <a:ext uri="{FF2B5EF4-FFF2-40B4-BE49-F238E27FC236}">
                  <a16:creationId xmlns:a16="http://schemas.microsoft.com/office/drawing/2014/main" id="{42F947DA-6EFF-3E61-5938-445FB348C3F9}"/>
                </a:ext>
              </a:extLst>
            </p:cNvPr>
            <p:cNvSpPr/>
            <p:nvPr/>
          </p:nvSpPr>
          <p:spPr>
            <a:xfrm>
              <a:off x="3829811" y="4826508"/>
              <a:ext cx="1923414" cy="1153795"/>
            </a:xfrm>
            <a:custGeom>
              <a:avLst/>
              <a:gdLst/>
              <a:ahLst/>
              <a:cxnLst/>
              <a:rect l="l" t="t" r="r" b="b"/>
              <a:pathLst>
                <a:path w="1923414" h="1153795">
                  <a:moveTo>
                    <a:pt x="0" y="115316"/>
                  </a:moveTo>
                  <a:lnTo>
                    <a:pt x="9016" y="70485"/>
                  </a:lnTo>
                  <a:lnTo>
                    <a:pt x="33782" y="33782"/>
                  </a:lnTo>
                  <a:lnTo>
                    <a:pt x="70485" y="9017"/>
                  </a:lnTo>
                  <a:lnTo>
                    <a:pt x="115315" y="0"/>
                  </a:lnTo>
                  <a:lnTo>
                    <a:pt x="1807845" y="0"/>
                  </a:lnTo>
                  <a:lnTo>
                    <a:pt x="1852676" y="9017"/>
                  </a:lnTo>
                  <a:lnTo>
                    <a:pt x="1889378" y="33782"/>
                  </a:lnTo>
                  <a:lnTo>
                    <a:pt x="1914143" y="70485"/>
                  </a:lnTo>
                  <a:lnTo>
                    <a:pt x="1923161" y="115316"/>
                  </a:lnTo>
                  <a:lnTo>
                    <a:pt x="1923161" y="1038186"/>
                  </a:lnTo>
                  <a:lnTo>
                    <a:pt x="1914143" y="1083081"/>
                  </a:lnTo>
                  <a:lnTo>
                    <a:pt x="1889378" y="1119759"/>
                  </a:lnTo>
                  <a:lnTo>
                    <a:pt x="1852676" y="1144473"/>
                  </a:lnTo>
                  <a:lnTo>
                    <a:pt x="1807845" y="1153541"/>
                  </a:lnTo>
                  <a:lnTo>
                    <a:pt x="115315" y="1153541"/>
                  </a:lnTo>
                  <a:lnTo>
                    <a:pt x="70485" y="1144473"/>
                  </a:lnTo>
                  <a:lnTo>
                    <a:pt x="33782" y="1119759"/>
                  </a:lnTo>
                  <a:lnTo>
                    <a:pt x="9016" y="1083081"/>
                  </a:lnTo>
                  <a:lnTo>
                    <a:pt x="0" y="1038186"/>
                  </a:lnTo>
                  <a:lnTo>
                    <a:pt x="0" y="115316"/>
                  </a:lnTo>
                  <a:close/>
                </a:path>
              </a:pathLst>
            </a:custGeom>
            <a:grpFill/>
            <a:ln w="15240">
              <a:solidFill>
                <a:srgbClr val="FFFFFF"/>
              </a:solidFill>
            </a:ln>
          </p:spPr>
          <p:txBody>
            <a:bodyPr wrap="square" lIns="0" tIns="0" rIns="0" bIns="0" rtlCol="0"/>
            <a:lstStyle/>
            <a:p>
              <a:endParaRPr/>
            </a:p>
          </p:txBody>
        </p:sp>
      </p:grpSp>
      <p:sp>
        <p:nvSpPr>
          <p:cNvPr id="22" name="object 22">
            <a:extLst>
              <a:ext uri="{FF2B5EF4-FFF2-40B4-BE49-F238E27FC236}">
                <a16:creationId xmlns:a16="http://schemas.microsoft.com/office/drawing/2014/main" id="{8AF5F1F0-D208-BF86-4C15-C2D9D6092983}"/>
              </a:ext>
            </a:extLst>
          </p:cNvPr>
          <p:cNvSpPr txBox="1"/>
          <p:nvPr/>
        </p:nvSpPr>
        <p:spPr>
          <a:xfrm>
            <a:off x="2912490" y="4605110"/>
            <a:ext cx="1344930" cy="285750"/>
          </a:xfrm>
          <a:prstGeom prst="rect">
            <a:avLst/>
          </a:prstGeom>
          <a:solidFill>
            <a:schemeClr val="accent1"/>
          </a:solidFill>
        </p:spPr>
        <p:txBody>
          <a:bodyPr vert="horz" wrap="square" lIns="0" tIns="13335" rIns="0" bIns="0" rtlCol="0">
            <a:spAutoFit/>
          </a:bodyPr>
          <a:lstStyle/>
          <a:p>
            <a:pPr marL="12700">
              <a:lnSpc>
                <a:spcPct val="100000"/>
              </a:lnSpc>
              <a:spcBef>
                <a:spcPts val="105"/>
              </a:spcBef>
            </a:pPr>
            <a:r>
              <a:rPr sz="1700" spc="-30" dirty="0">
                <a:solidFill>
                  <a:srgbClr val="FFFFFF"/>
                </a:solidFill>
                <a:latin typeface="Carlito"/>
                <a:cs typeface="Carlito"/>
              </a:rPr>
              <a:t>Train_test_split</a:t>
            </a:r>
            <a:endParaRPr sz="1700">
              <a:latin typeface="Carlito"/>
              <a:cs typeface="Carlito"/>
            </a:endParaRPr>
          </a:p>
        </p:txBody>
      </p:sp>
      <p:sp>
        <p:nvSpPr>
          <p:cNvPr id="23" name="object 23">
            <a:extLst>
              <a:ext uri="{FF2B5EF4-FFF2-40B4-BE49-F238E27FC236}">
                <a16:creationId xmlns:a16="http://schemas.microsoft.com/office/drawing/2014/main" id="{34EE92E5-8E3F-3EBD-7B97-E0CC678C2629}"/>
              </a:ext>
            </a:extLst>
          </p:cNvPr>
          <p:cNvSpPr txBox="1"/>
          <p:nvPr/>
        </p:nvSpPr>
        <p:spPr>
          <a:xfrm>
            <a:off x="3392550" y="4842016"/>
            <a:ext cx="411480" cy="285115"/>
          </a:xfrm>
          <a:prstGeom prst="rect">
            <a:avLst/>
          </a:prstGeom>
          <a:solidFill>
            <a:schemeClr val="accent1"/>
          </a:solidFill>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d</a:t>
            </a:r>
            <a:r>
              <a:rPr sz="1700" spc="-25" dirty="0">
                <a:solidFill>
                  <a:srgbClr val="FFFFFF"/>
                </a:solidFill>
                <a:latin typeface="Carlito"/>
                <a:cs typeface="Carlito"/>
              </a:rPr>
              <a:t>a</a:t>
            </a:r>
            <a:r>
              <a:rPr sz="1700" spc="-45" dirty="0">
                <a:solidFill>
                  <a:srgbClr val="FFFFFF"/>
                </a:solidFill>
                <a:latin typeface="Carlito"/>
                <a:cs typeface="Carlito"/>
              </a:rPr>
              <a:t>t</a:t>
            </a:r>
            <a:r>
              <a:rPr sz="1700" dirty="0">
                <a:solidFill>
                  <a:srgbClr val="FFFFFF"/>
                </a:solidFill>
                <a:latin typeface="Carlito"/>
                <a:cs typeface="Carlito"/>
              </a:rPr>
              <a:t>a</a:t>
            </a:r>
            <a:endParaRPr sz="1700">
              <a:latin typeface="Carlito"/>
              <a:cs typeface="Carlito"/>
            </a:endParaRPr>
          </a:p>
        </p:txBody>
      </p:sp>
      <p:grpSp>
        <p:nvGrpSpPr>
          <p:cNvPr id="24" name="object 24">
            <a:extLst>
              <a:ext uri="{FF2B5EF4-FFF2-40B4-BE49-F238E27FC236}">
                <a16:creationId xmlns:a16="http://schemas.microsoft.com/office/drawing/2014/main" id="{40110251-5909-339A-828D-C86F173980E5}"/>
              </a:ext>
            </a:extLst>
          </p:cNvPr>
          <p:cNvGrpSpPr/>
          <p:nvPr/>
        </p:nvGrpSpPr>
        <p:grpSpPr>
          <a:xfrm>
            <a:off x="5189600" y="3173109"/>
            <a:ext cx="1938655" cy="2315210"/>
            <a:chOff x="6380988" y="3672840"/>
            <a:chExt cx="1938655" cy="2315210"/>
          </a:xfrm>
          <a:solidFill>
            <a:schemeClr val="accent1"/>
          </a:solidFill>
        </p:grpSpPr>
        <p:sp>
          <p:nvSpPr>
            <p:cNvPr id="25" name="object 25">
              <a:extLst>
                <a:ext uri="{FF2B5EF4-FFF2-40B4-BE49-F238E27FC236}">
                  <a16:creationId xmlns:a16="http://schemas.microsoft.com/office/drawing/2014/main" id="{A2AAF8AC-C3A0-6D70-BB28-7AD18BC6BD36}"/>
                </a:ext>
              </a:extLst>
            </p:cNvPr>
            <p:cNvSpPr/>
            <p:nvPr/>
          </p:nvSpPr>
          <p:spPr>
            <a:xfrm>
              <a:off x="6691884" y="3672840"/>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grpFill/>
          </p:spPr>
          <p:txBody>
            <a:bodyPr wrap="square" lIns="0" tIns="0" rIns="0" bIns="0" rtlCol="0"/>
            <a:lstStyle/>
            <a:p>
              <a:endParaRPr/>
            </a:p>
          </p:txBody>
        </p:sp>
        <p:sp>
          <p:nvSpPr>
            <p:cNvPr id="26" name="object 26">
              <a:extLst>
                <a:ext uri="{FF2B5EF4-FFF2-40B4-BE49-F238E27FC236}">
                  <a16:creationId xmlns:a16="http://schemas.microsoft.com/office/drawing/2014/main" id="{52BEDA1A-FBBF-949C-65AD-E016489681B2}"/>
                </a:ext>
              </a:extLst>
            </p:cNvPr>
            <p:cNvSpPr/>
            <p:nvPr/>
          </p:nvSpPr>
          <p:spPr>
            <a:xfrm>
              <a:off x="6388608" y="4826508"/>
              <a:ext cx="1923414" cy="1153795"/>
            </a:xfrm>
            <a:custGeom>
              <a:avLst/>
              <a:gdLst/>
              <a:ahLst/>
              <a:cxnLst/>
              <a:rect l="l" t="t" r="r" b="b"/>
              <a:pathLst>
                <a:path w="1923415" h="1153795">
                  <a:moveTo>
                    <a:pt x="1807844" y="0"/>
                  </a:moveTo>
                  <a:lnTo>
                    <a:pt x="115315" y="0"/>
                  </a:lnTo>
                  <a:lnTo>
                    <a:pt x="70484" y="9017"/>
                  </a:lnTo>
                  <a:lnTo>
                    <a:pt x="33781" y="33782"/>
                  </a:lnTo>
                  <a:lnTo>
                    <a:pt x="9016" y="70485"/>
                  </a:lnTo>
                  <a:lnTo>
                    <a:pt x="0" y="115316"/>
                  </a:lnTo>
                  <a:lnTo>
                    <a:pt x="0" y="1038186"/>
                  </a:lnTo>
                  <a:lnTo>
                    <a:pt x="9016" y="1083081"/>
                  </a:lnTo>
                  <a:lnTo>
                    <a:pt x="33781" y="1119759"/>
                  </a:lnTo>
                  <a:lnTo>
                    <a:pt x="70484" y="1144473"/>
                  </a:lnTo>
                  <a:lnTo>
                    <a:pt x="115315" y="1153541"/>
                  </a:lnTo>
                  <a:lnTo>
                    <a:pt x="1807844" y="1153541"/>
                  </a:lnTo>
                  <a:lnTo>
                    <a:pt x="1852675" y="1144473"/>
                  </a:lnTo>
                  <a:lnTo>
                    <a:pt x="1889378" y="1119759"/>
                  </a:lnTo>
                  <a:lnTo>
                    <a:pt x="1914143" y="1083081"/>
                  </a:lnTo>
                  <a:lnTo>
                    <a:pt x="1923161" y="1038186"/>
                  </a:lnTo>
                  <a:lnTo>
                    <a:pt x="1923161" y="115316"/>
                  </a:lnTo>
                  <a:lnTo>
                    <a:pt x="1914143" y="70485"/>
                  </a:lnTo>
                  <a:lnTo>
                    <a:pt x="1889378" y="33782"/>
                  </a:lnTo>
                  <a:lnTo>
                    <a:pt x="1852675" y="9017"/>
                  </a:lnTo>
                  <a:lnTo>
                    <a:pt x="1807844" y="0"/>
                  </a:lnTo>
                  <a:close/>
                </a:path>
              </a:pathLst>
            </a:custGeom>
            <a:grpFill/>
          </p:spPr>
          <p:txBody>
            <a:bodyPr wrap="square" lIns="0" tIns="0" rIns="0" bIns="0" rtlCol="0"/>
            <a:lstStyle/>
            <a:p>
              <a:endParaRPr/>
            </a:p>
          </p:txBody>
        </p:sp>
        <p:sp>
          <p:nvSpPr>
            <p:cNvPr id="27" name="object 27">
              <a:extLst>
                <a:ext uri="{FF2B5EF4-FFF2-40B4-BE49-F238E27FC236}">
                  <a16:creationId xmlns:a16="http://schemas.microsoft.com/office/drawing/2014/main" id="{A474A045-1124-5DEF-ACAD-80DF852AFB4F}"/>
                </a:ext>
              </a:extLst>
            </p:cNvPr>
            <p:cNvSpPr/>
            <p:nvPr/>
          </p:nvSpPr>
          <p:spPr>
            <a:xfrm>
              <a:off x="6388608" y="4826508"/>
              <a:ext cx="1923414" cy="1153795"/>
            </a:xfrm>
            <a:custGeom>
              <a:avLst/>
              <a:gdLst/>
              <a:ahLst/>
              <a:cxnLst/>
              <a:rect l="l" t="t" r="r" b="b"/>
              <a:pathLst>
                <a:path w="1923415" h="1153795">
                  <a:moveTo>
                    <a:pt x="0" y="115316"/>
                  </a:moveTo>
                  <a:lnTo>
                    <a:pt x="9016" y="70485"/>
                  </a:lnTo>
                  <a:lnTo>
                    <a:pt x="33781" y="33782"/>
                  </a:lnTo>
                  <a:lnTo>
                    <a:pt x="70484" y="9017"/>
                  </a:lnTo>
                  <a:lnTo>
                    <a:pt x="115315" y="0"/>
                  </a:lnTo>
                  <a:lnTo>
                    <a:pt x="1807844" y="0"/>
                  </a:lnTo>
                  <a:lnTo>
                    <a:pt x="1852675" y="9017"/>
                  </a:lnTo>
                  <a:lnTo>
                    <a:pt x="1889378" y="33782"/>
                  </a:lnTo>
                  <a:lnTo>
                    <a:pt x="1914143" y="70485"/>
                  </a:lnTo>
                  <a:lnTo>
                    <a:pt x="1923161" y="115316"/>
                  </a:lnTo>
                  <a:lnTo>
                    <a:pt x="1923161" y="1038186"/>
                  </a:lnTo>
                  <a:lnTo>
                    <a:pt x="1914143" y="1083081"/>
                  </a:lnTo>
                  <a:lnTo>
                    <a:pt x="1889378" y="1119759"/>
                  </a:lnTo>
                  <a:lnTo>
                    <a:pt x="1852675" y="1144473"/>
                  </a:lnTo>
                  <a:lnTo>
                    <a:pt x="1807844" y="1153541"/>
                  </a:lnTo>
                  <a:lnTo>
                    <a:pt x="115315" y="1153541"/>
                  </a:lnTo>
                  <a:lnTo>
                    <a:pt x="70484" y="1144473"/>
                  </a:lnTo>
                  <a:lnTo>
                    <a:pt x="33781" y="1119759"/>
                  </a:lnTo>
                  <a:lnTo>
                    <a:pt x="9016" y="1083081"/>
                  </a:lnTo>
                  <a:lnTo>
                    <a:pt x="0" y="1038186"/>
                  </a:lnTo>
                  <a:lnTo>
                    <a:pt x="0" y="115316"/>
                  </a:lnTo>
                  <a:close/>
                </a:path>
              </a:pathLst>
            </a:custGeom>
            <a:grpFill/>
            <a:ln w="15240">
              <a:solidFill>
                <a:srgbClr val="FFFFFF"/>
              </a:solidFill>
            </a:ln>
          </p:spPr>
          <p:txBody>
            <a:bodyPr wrap="square" lIns="0" tIns="0" rIns="0" bIns="0" rtlCol="0"/>
            <a:lstStyle/>
            <a:p>
              <a:endParaRPr/>
            </a:p>
          </p:txBody>
        </p:sp>
      </p:grpSp>
      <p:sp>
        <p:nvSpPr>
          <p:cNvPr id="28" name="object 28">
            <a:extLst>
              <a:ext uri="{FF2B5EF4-FFF2-40B4-BE49-F238E27FC236}">
                <a16:creationId xmlns:a16="http://schemas.microsoft.com/office/drawing/2014/main" id="{3116379D-E959-9BE3-D5B6-E4CDAF85159E}"/>
              </a:ext>
            </a:extLst>
          </p:cNvPr>
          <p:cNvSpPr txBox="1"/>
          <p:nvPr/>
        </p:nvSpPr>
        <p:spPr>
          <a:xfrm>
            <a:off x="5544438" y="4487178"/>
            <a:ext cx="1219835" cy="285115"/>
          </a:xfrm>
          <a:prstGeom prst="rect">
            <a:avLst/>
          </a:prstGeom>
          <a:solidFill>
            <a:schemeClr val="accent1"/>
          </a:solidFill>
        </p:spPr>
        <p:txBody>
          <a:bodyPr vert="horz" wrap="square" lIns="0" tIns="12700" rIns="0" bIns="0" rtlCol="0">
            <a:spAutoFit/>
          </a:bodyPr>
          <a:lstStyle/>
          <a:p>
            <a:pPr marL="12700">
              <a:lnSpc>
                <a:spcPct val="100000"/>
              </a:lnSpc>
              <a:spcBef>
                <a:spcPts val="100"/>
              </a:spcBef>
            </a:pPr>
            <a:r>
              <a:rPr sz="1700" spc="-10" dirty="0">
                <a:solidFill>
                  <a:srgbClr val="FFFFFF"/>
                </a:solidFill>
                <a:latin typeface="Carlito"/>
                <a:cs typeface="Carlito"/>
              </a:rPr>
              <a:t>GridSearchCV</a:t>
            </a:r>
            <a:endParaRPr sz="1700">
              <a:latin typeface="Carlito"/>
              <a:cs typeface="Carlito"/>
            </a:endParaRPr>
          </a:p>
        </p:txBody>
      </p:sp>
      <p:sp>
        <p:nvSpPr>
          <p:cNvPr id="29" name="object 29">
            <a:extLst>
              <a:ext uri="{FF2B5EF4-FFF2-40B4-BE49-F238E27FC236}">
                <a16:creationId xmlns:a16="http://schemas.microsoft.com/office/drawing/2014/main" id="{EC557029-BAA4-2071-1E59-030C7CFA12A9}"/>
              </a:ext>
            </a:extLst>
          </p:cNvPr>
          <p:cNvSpPr txBox="1"/>
          <p:nvPr/>
        </p:nvSpPr>
        <p:spPr>
          <a:xfrm>
            <a:off x="5294502" y="4717302"/>
            <a:ext cx="1732280" cy="539750"/>
          </a:xfrm>
          <a:prstGeom prst="rect">
            <a:avLst/>
          </a:prstGeom>
          <a:solidFill>
            <a:schemeClr val="accent1"/>
          </a:solidFill>
        </p:spPr>
        <p:txBody>
          <a:bodyPr vert="horz" wrap="square" lIns="0" tIns="25400" rIns="0" bIns="0" rtlCol="0">
            <a:spAutoFit/>
          </a:bodyPr>
          <a:lstStyle/>
          <a:p>
            <a:pPr marL="12700" marR="5080" indent="223520">
              <a:lnSpc>
                <a:spcPts val="2000"/>
              </a:lnSpc>
              <a:spcBef>
                <a:spcPts val="200"/>
              </a:spcBef>
            </a:pPr>
            <a:r>
              <a:rPr sz="1700" spc="-5" dirty="0">
                <a:solidFill>
                  <a:srgbClr val="FFFFFF"/>
                </a:solidFill>
                <a:latin typeface="Carlito"/>
                <a:cs typeface="Carlito"/>
              </a:rPr>
              <a:t>(cv=10) to find  optimal</a:t>
            </a:r>
            <a:r>
              <a:rPr sz="1700" spc="-155" dirty="0">
                <a:solidFill>
                  <a:srgbClr val="FFFFFF"/>
                </a:solidFill>
                <a:latin typeface="Carlito"/>
                <a:cs typeface="Carlito"/>
              </a:rPr>
              <a:t> </a:t>
            </a:r>
            <a:r>
              <a:rPr sz="1700" spc="-20" dirty="0">
                <a:solidFill>
                  <a:srgbClr val="FFFFFF"/>
                </a:solidFill>
                <a:latin typeface="Carlito"/>
                <a:cs typeface="Carlito"/>
              </a:rPr>
              <a:t>parameters</a:t>
            </a:r>
            <a:endParaRPr sz="1700">
              <a:latin typeface="Carlito"/>
              <a:cs typeface="Carlito"/>
            </a:endParaRPr>
          </a:p>
        </p:txBody>
      </p:sp>
      <p:grpSp>
        <p:nvGrpSpPr>
          <p:cNvPr id="30" name="object 30">
            <a:extLst>
              <a:ext uri="{FF2B5EF4-FFF2-40B4-BE49-F238E27FC236}">
                <a16:creationId xmlns:a16="http://schemas.microsoft.com/office/drawing/2014/main" id="{01C46EBB-F726-AD1D-81A5-C759BDF41D74}"/>
              </a:ext>
            </a:extLst>
          </p:cNvPr>
          <p:cNvGrpSpPr/>
          <p:nvPr/>
        </p:nvGrpSpPr>
        <p:grpSpPr>
          <a:xfrm>
            <a:off x="5189600" y="1729880"/>
            <a:ext cx="1938655" cy="2316480"/>
            <a:chOff x="6380988" y="2229611"/>
            <a:chExt cx="1938655" cy="2316480"/>
          </a:xfrm>
          <a:solidFill>
            <a:schemeClr val="accent1"/>
          </a:solidFill>
        </p:grpSpPr>
        <p:sp>
          <p:nvSpPr>
            <p:cNvPr id="31" name="object 31">
              <a:extLst>
                <a:ext uri="{FF2B5EF4-FFF2-40B4-BE49-F238E27FC236}">
                  <a16:creationId xmlns:a16="http://schemas.microsoft.com/office/drawing/2014/main" id="{78C77120-7448-8F1E-F0F9-7B60E659E1AA}"/>
                </a:ext>
              </a:extLst>
            </p:cNvPr>
            <p:cNvSpPr/>
            <p:nvPr/>
          </p:nvSpPr>
          <p:spPr>
            <a:xfrm>
              <a:off x="6691884" y="2229611"/>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grpFill/>
          </p:spPr>
          <p:txBody>
            <a:bodyPr wrap="square" lIns="0" tIns="0" rIns="0" bIns="0" rtlCol="0"/>
            <a:lstStyle/>
            <a:p>
              <a:endParaRPr/>
            </a:p>
          </p:txBody>
        </p:sp>
        <p:sp>
          <p:nvSpPr>
            <p:cNvPr id="32" name="object 32">
              <a:extLst>
                <a:ext uri="{FF2B5EF4-FFF2-40B4-BE49-F238E27FC236}">
                  <a16:creationId xmlns:a16="http://schemas.microsoft.com/office/drawing/2014/main" id="{642ACBB4-7525-FD77-22D0-30DFA6A956B8}"/>
                </a:ext>
              </a:extLst>
            </p:cNvPr>
            <p:cNvSpPr/>
            <p:nvPr/>
          </p:nvSpPr>
          <p:spPr>
            <a:xfrm>
              <a:off x="6388608" y="3383279"/>
              <a:ext cx="1923414" cy="1155065"/>
            </a:xfrm>
            <a:custGeom>
              <a:avLst/>
              <a:gdLst/>
              <a:ahLst/>
              <a:cxnLst/>
              <a:rect l="l" t="t" r="r" b="b"/>
              <a:pathLst>
                <a:path w="1923415" h="1155064">
                  <a:moveTo>
                    <a:pt x="1807590" y="0"/>
                  </a:moveTo>
                  <a:lnTo>
                    <a:pt x="115569" y="0"/>
                  </a:lnTo>
                  <a:lnTo>
                    <a:pt x="70612" y="9017"/>
                  </a:lnTo>
                  <a:lnTo>
                    <a:pt x="33781" y="33782"/>
                  </a:lnTo>
                  <a:lnTo>
                    <a:pt x="9016" y="70485"/>
                  </a:lnTo>
                  <a:lnTo>
                    <a:pt x="0" y="115570"/>
                  </a:lnTo>
                  <a:lnTo>
                    <a:pt x="0" y="1039114"/>
                  </a:lnTo>
                  <a:lnTo>
                    <a:pt x="9016" y="1084199"/>
                  </a:lnTo>
                  <a:lnTo>
                    <a:pt x="33781" y="1120902"/>
                  </a:lnTo>
                  <a:lnTo>
                    <a:pt x="70612" y="1145667"/>
                  </a:lnTo>
                  <a:lnTo>
                    <a:pt x="115569" y="1154684"/>
                  </a:lnTo>
                  <a:lnTo>
                    <a:pt x="1807590" y="1154684"/>
                  </a:lnTo>
                  <a:lnTo>
                    <a:pt x="1852548" y="1145667"/>
                  </a:lnTo>
                  <a:lnTo>
                    <a:pt x="1889378" y="1120902"/>
                  </a:lnTo>
                  <a:lnTo>
                    <a:pt x="1914143" y="1084199"/>
                  </a:lnTo>
                  <a:lnTo>
                    <a:pt x="1923161" y="1039114"/>
                  </a:lnTo>
                  <a:lnTo>
                    <a:pt x="1923161" y="115570"/>
                  </a:lnTo>
                  <a:lnTo>
                    <a:pt x="1914143" y="70485"/>
                  </a:lnTo>
                  <a:lnTo>
                    <a:pt x="1889378" y="33782"/>
                  </a:lnTo>
                  <a:lnTo>
                    <a:pt x="1852548" y="9017"/>
                  </a:lnTo>
                  <a:lnTo>
                    <a:pt x="1807590" y="0"/>
                  </a:lnTo>
                  <a:close/>
                </a:path>
              </a:pathLst>
            </a:custGeom>
            <a:grpFill/>
          </p:spPr>
          <p:txBody>
            <a:bodyPr wrap="square" lIns="0" tIns="0" rIns="0" bIns="0" rtlCol="0"/>
            <a:lstStyle/>
            <a:p>
              <a:endParaRPr/>
            </a:p>
          </p:txBody>
        </p:sp>
        <p:sp>
          <p:nvSpPr>
            <p:cNvPr id="33" name="object 33">
              <a:extLst>
                <a:ext uri="{FF2B5EF4-FFF2-40B4-BE49-F238E27FC236}">
                  <a16:creationId xmlns:a16="http://schemas.microsoft.com/office/drawing/2014/main" id="{668E4A4B-D8B1-E778-468E-7D10C67583F3}"/>
                </a:ext>
              </a:extLst>
            </p:cNvPr>
            <p:cNvSpPr/>
            <p:nvPr/>
          </p:nvSpPr>
          <p:spPr>
            <a:xfrm>
              <a:off x="6388608" y="3383279"/>
              <a:ext cx="1923414" cy="1155065"/>
            </a:xfrm>
            <a:custGeom>
              <a:avLst/>
              <a:gdLst/>
              <a:ahLst/>
              <a:cxnLst/>
              <a:rect l="l" t="t" r="r" b="b"/>
              <a:pathLst>
                <a:path w="1923415" h="1155064">
                  <a:moveTo>
                    <a:pt x="0" y="115570"/>
                  </a:moveTo>
                  <a:lnTo>
                    <a:pt x="9016" y="70485"/>
                  </a:lnTo>
                  <a:lnTo>
                    <a:pt x="33781" y="33782"/>
                  </a:lnTo>
                  <a:lnTo>
                    <a:pt x="70612" y="9017"/>
                  </a:lnTo>
                  <a:lnTo>
                    <a:pt x="115569" y="0"/>
                  </a:lnTo>
                  <a:lnTo>
                    <a:pt x="1807590" y="0"/>
                  </a:lnTo>
                  <a:lnTo>
                    <a:pt x="1852548" y="9017"/>
                  </a:lnTo>
                  <a:lnTo>
                    <a:pt x="1889378" y="33782"/>
                  </a:lnTo>
                  <a:lnTo>
                    <a:pt x="1914143" y="70485"/>
                  </a:lnTo>
                  <a:lnTo>
                    <a:pt x="1923161" y="115570"/>
                  </a:lnTo>
                  <a:lnTo>
                    <a:pt x="1923161" y="1039114"/>
                  </a:lnTo>
                  <a:lnTo>
                    <a:pt x="1914143" y="1084199"/>
                  </a:lnTo>
                  <a:lnTo>
                    <a:pt x="1889378" y="1120902"/>
                  </a:lnTo>
                  <a:lnTo>
                    <a:pt x="1852548" y="1145667"/>
                  </a:lnTo>
                  <a:lnTo>
                    <a:pt x="1807590" y="1154684"/>
                  </a:lnTo>
                  <a:lnTo>
                    <a:pt x="115569" y="1154684"/>
                  </a:lnTo>
                  <a:lnTo>
                    <a:pt x="70612" y="1145667"/>
                  </a:lnTo>
                  <a:lnTo>
                    <a:pt x="33781" y="1120902"/>
                  </a:lnTo>
                  <a:lnTo>
                    <a:pt x="9016" y="1084199"/>
                  </a:lnTo>
                  <a:lnTo>
                    <a:pt x="0" y="1039114"/>
                  </a:lnTo>
                  <a:lnTo>
                    <a:pt x="0" y="115570"/>
                  </a:lnTo>
                  <a:close/>
                </a:path>
              </a:pathLst>
            </a:custGeom>
            <a:grpFill/>
            <a:ln w="15240">
              <a:solidFill>
                <a:srgbClr val="FFFFFF"/>
              </a:solidFill>
            </a:ln>
          </p:spPr>
          <p:txBody>
            <a:bodyPr wrap="square" lIns="0" tIns="0" rIns="0" bIns="0" rtlCol="0"/>
            <a:lstStyle/>
            <a:p>
              <a:endParaRPr/>
            </a:p>
          </p:txBody>
        </p:sp>
      </p:grpSp>
      <p:sp>
        <p:nvSpPr>
          <p:cNvPr id="34" name="object 34">
            <a:extLst>
              <a:ext uri="{FF2B5EF4-FFF2-40B4-BE49-F238E27FC236}">
                <a16:creationId xmlns:a16="http://schemas.microsoft.com/office/drawing/2014/main" id="{7D085EE0-0976-107C-ACE2-568108756C6E}"/>
              </a:ext>
            </a:extLst>
          </p:cNvPr>
          <p:cNvSpPr txBox="1"/>
          <p:nvPr/>
        </p:nvSpPr>
        <p:spPr>
          <a:xfrm>
            <a:off x="5355207" y="2925713"/>
            <a:ext cx="1593850" cy="285115"/>
          </a:xfrm>
          <a:prstGeom prst="rect">
            <a:avLst/>
          </a:prstGeom>
          <a:solidFill>
            <a:schemeClr val="accent1"/>
          </a:solidFill>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Use</a:t>
            </a:r>
            <a:r>
              <a:rPr sz="1700" spc="-100" dirty="0">
                <a:solidFill>
                  <a:srgbClr val="FFFFFF"/>
                </a:solidFill>
                <a:latin typeface="Carlito"/>
                <a:cs typeface="Carlito"/>
              </a:rPr>
              <a:t> </a:t>
            </a:r>
            <a:r>
              <a:rPr sz="1700" spc="-10" dirty="0">
                <a:solidFill>
                  <a:srgbClr val="FFFFFF"/>
                </a:solidFill>
                <a:latin typeface="Carlito"/>
                <a:cs typeface="Carlito"/>
              </a:rPr>
              <a:t>GridSearchCV</a:t>
            </a:r>
            <a:endParaRPr sz="1700">
              <a:latin typeface="Carlito"/>
              <a:cs typeface="Carlito"/>
            </a:endParaRPr>
          </a:p>
        </p:txBody>
      </p:sp>
      <p:sp>
        <p:nvSpPr>
          <p:cNvPr id="35" name="object 35">
            <a:extLst>
              <a:ext uri="{FF2B5EF4-FFF2-40B4-BE49-F238E27FC236}">
                <a16:creationId xmlns:a16="http://schemas.microsoft.com/office/drawing/2014/main" id="{4805A1F1-2E1B-965B-94A3-DC1A8B64C7C4}"/>
              </a:ext>
            </a:extLst>
          </p:cNvPr>
          <p:cNvSpPr txBox="1"/>
          <p:nvPr/>
        </p:nvSpPr>
        <p:spPr>
          <a:xfrm>
            <a:off x="5411595" y="3161297"/>
            <a:ext cx="1483995" cy="285115"/>
          </a:xfrm>
          <a:prstGeom prst="rect">
            <a:avLst/>
          </a:prstGeom>
          <a:solidFill>
            <a:schemeClr val="accent1"/>
          </a:solidFill>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on LogReg,</a:t>
            </a:r>
            <a:r>
              <a:rPr sz="1700" spc="-200" dirty="0">
                <a:solidFill>
                  <a:srgbClr val="FFFFFF"/>
                </a:solidFill>
                <a:latin typeface="Carlito"/>
                <a:cs typeface="Carlito"/>
              </a:rPr>
              <a:t> </a:t>
            </a:r>
            <a:r>
              <a:rPr sz="1700" spc="-5" dirty="0">
                <a:solidFill>
                  <a:srgbClr val="FFFFFF"/>
                </a:solidFill>
                <a:latin typeface="Carlito"/>
                <a:cs typeface="Carlito"/>
              </a:rPr>
              <a:t>SVM,</a:t>
            </a:r>
            <a:endParaRPr sz="1700">
              <a:latin typeface="Carlito"/>
              <a:cs typeface="Carlito"/>
            </a:endParaRPr>
          </a:p>
        </p:txBody>
      </p:sp>
      <p:sp>
        <p:nvSpPr>
          <p:cNvPr id="36" name="object 36">
            <a:extLst>
              <a:ext uri="{FF2B5EF4-FFF2-40B4-BE49-F238E27FC236}">
                <a16:creationId xmlns:a16="http://schemas.microsoft.com/office/drawing/2014/main" id="{E61372AA-7585-A003-4B8D-400CEED0077D}"/>
              </a:ext>
            </a:extLst>
          </p:cNvPr>
          <p:cNvSpPr txBox="1"/>
          <p:nvPr/>
        </p:nvSpPr>
        <p:spPr>
          <a:xfrm>
            <a:off x="5344540" y="3399677"/>
            <a:ext cx="1602740" cy="285115"/>
          </a:xfrm>
          <a:prstGeom prst="rect">
            <a:avLst/>
          </a:prstGeom>
          <a:solidFill>
            <a:schemeClr val="accent1"/>
          </a:solidFill>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Decision </a:t>
            </a:r>
            <a:r>
              <a:rPr sz="1700" spc="-45" dirty="0">
                <a:solidFill>
                  <a:srgbClr val="FFFFFF"/>
                </a:solidFill>
                <a:latin typeface="Carlito"/>
                <a:cs typeface="Carlito"/>
              </a:rPr>
              <a:t>Tree,</a:t>
            </a:r>
            <a:r>
              <a:rPr sz="1700" spc="-235" dirty="0">
                <a:solidFill>
                  <a:srgbClr val="FFFFFF"/>
                </a:solidFill>
                <a:latin typeface="Carlito"/>
                <a:cs typeface="Carlito"/>
              </a:rPr>
              <a:t> </a:t>
            </a:r>
            <a:r>
              <a:rPr sz="1700" dirty="0">
                <a:solidFill>
                  <a:srgbClr val="FFFFFF"/>
                </a:solidFill>
                <a:latin typeface="Carlito"/>
                <a:cs typeface="Carlito"/>
              </a:rPr>
              <a:t>and</a:t>
            </a:r>
            <a:endParaRPr sz="1700">
              <a:latin typeface="Carlito"/>
              <a:cs typeface="Carlito"/>
            </a:endParaRPr>
          </a:p>
        </p:txBody>
      </p:sp>
      <p:sp>
        <p:nvSpPr>
          <p:cNvPr id="37" name="object 37">
            <a:extLst>
              <a:ext uri="{FF2B5EF4-FFF2-40B4-BE49-F238E27FC236}">
                <a16:creationId xmlns:a16="http://schemas.microsoft.com/office/drawing/2014/main" id="{EABEA939-B391-EE25-35CE-C60C20D98BF4}"/>
              </a:ext>
            </a:extLst>
          </p:cNvPr>
          <p:cNvSpPr txBox="1"/>
          <p:nvPr/>
        </p:nvSpPr>
        <p:spPr>
          <a:xfrm>
            <a:off x="5603873" y="3635896"/>
            <a:ext cx="1100455" cy="285115"/>
          </a:xfrm>
          <a:prstGeom prst="rect">
            <a:avLst/>
          </a:prstGeom>
          <a:solidFill>
            <a:schemeClr val="accent1"/>
          </a:solidFill>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KNN</a:t>
            </a:r>
            <a:r>
              <a:rPr sz="1700" spc="-145"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grpSp>
        <p:nvGrpSpPr>
          <p:cNvPr id="38" name="object 38">
            <a:extLst>
              <a:ext uri="{FF2B5EF4-FFF2-40B4-BE49-F238E27FC236}">
                <a16:creationId xmlns:a16="http://schemas.microsoft.com/office/drawing/2014/main" id="{7CEE8C2F-7289-98B4-EECB-4E73A39F94E8}"/>
              </a:ext>
            </a:extLst>
          </p:cNvPr>
          <p:cNvGrpSpPr/>
          <p:nvPr/>
        </p:nvGrpSpPr>
        <p:grpSpPr>
          <a:xfrm>
            <a:off x="5189600" y="1434224"/>
            <a:ext cx="2950845" cy="1169035"/>
            <a:chOff x="6380988" y="1933955"/>
            <a:chExt cx="2950845" cy="1169035"/>
          </a:xfrm>
          <a:solidFill>
            <a:schemeClr val="accent1"/>
          </a:solidFill>
        </p:grpSpPr>
        <p:sp>
          <p:nvSpPr>
            <p:cNvPr id="39" name="object 39">
              <a:extLst>
                <a:ext uri="{FF2B5EF4-FFF2-40B4-BE49-F238E27FC236}">
                  <a16:creationId xmlns:a16="http://schemas.microsoft.com/office/drawing/2014/main" id="{CDF88450-CEBC-51B5-43EF-82F03301FA9C}"/>
                </a:ext>
              </a:extLst>
            </p:cNvPr>
            <p:cNvSpPr/>
            <p:nvPr/>
          </p:nvSpPr>
          <p:spPr>
            <a:xfrm>
              <a:off x="6783324" y="2138171"/>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grpFill/>
          </p:spPr>
          <p:txBody>
            <a:bodyPr wrap="square" lIns="0" tIns="0" rIns="0" bIns="0" rtlCol="0"/>
            <a:lstStyle/>
            <a:p>
              <a:endParaRPr/>
            </a:p>
          </p:txBody>
        </p:sp>
        <p:sp>
          <p:nvSpPr>
            <p:cNvPr id="40" name="object 40">
              <a:extLst>
                <a:ext uri="{FF2B5EF4-FFF2-40B4-BE49-F238E27FC236}">
                  <a16:creationId xmlns:a16="http://schemas.microsoft.com/office/drawing/2014/main" id="{1A1AF029-A932-6510-20B7-80A0079F346E}"/>
                </a:ext>
              </a:extLst>
            </p:cNvPr>
            <p:cNvSpPr/>
            <p:nvPr/>
          </p:nvSpPr>
          <p:spPr>
            <a:xfrm>
              <a:off x="6388608" y="1941575"/>
              <a:ext cx="1923414" cy="1153795"/>
            </a:xfrm>
            <a:custGeom>
              <a:avLst/>
              <a:gdLst/>
              <a:ahLst/>
              <a:cxnLst/>
              <a:rect l="l" t="t" r="r" b="b"/>
              <a:pathLst>
                <a:path w="1923415" h="1153795">
                  <a:moveTo>
                    <a:pt x="1807844" y="0"/>
                  </a:moveTo>
                  <a:lnTo>
                    <a:pt x="115315" y="0"/>
                  </a:lnTo>
                  <a:lnTo>
                    <a:pt x="70484" y="9016"/>
                  </a:lnTo>
                  <a:lnTo>
                    <a:pt x="33781" y="33782"/>
                  </a:lnTo>
                  <a:lnTo>
                    <a:pt x="9016" y="70485"/>
                  </a:lnTo>
                  <a:lnTo>
                    <a:pt x="0" y="115315"/>
                  </a:lnTo>
                  <a:lnTo>
                    <a:pt x="0" y="1038225"/>
                  </a:lnTo>
                  <a:lnTo>
                    <a:pt x="9016" y="1083056"/>
                  </a:lnTo>
                  <a:lnTo>
                    <a:pt x="33781" y="1119759"/>
                  </a:lnTo>
                  <a:lnTo>
                    <a:pt x="70484" y="1144524"/>
                  </a:lnTo>
                  <a:lnTo>
                    <a:pt x="115315" y="1153540"/>
                  </a:lnTo>
                  <a:lnTo>
                    <a:pt x="1807844" y="1153540"/>
                  </a:lnTo>
                  <a:lnTo>
                    <a:pt x="1852675" y="1144524"/>
                  </a:lnTo>
                  <a:lnTo>
                    <a:pt x="1889378" y="1119759"/>
                  </a:lnTo>
                  <a:lnTo>
                    <a:pt x="1914143" y="1083056"/>
                  </a:lnTo>
                  <a:lnTo>
                    <a:pt x="1923161" y="1038225"/>
                  </a:lnTo>
                  <a:lnTo>
                    <a:pt x="1923161" y="115315"/>
                  </a:lnTo>
                  <a:lnTo>
                    <a:pt x="1914143" y="70485"/>
                  </a:lnTo>
                  <a:lnTo>
                    <a:pt x="1889378" y="33782"/>
                  </a:lnTo>
                  <a:lnTo>
                    <a:pt x="1852675" y="9016"/>
                  </a:lnTo>
                  <a:lnTo>
                    <a:pt x="1807844" y="0"/>
                  </a:lnTo>
                  <a:close/>
                </a:path>
              </a:pathLst>
            </a:custGeom>
            <a:grpFill/>
          </p:spPr>
          <p:txBody>
            <a:bodyPr wrap="square" lIns="0" tIns="0" rIns="0" bIns="0" rtlCol="0"/>
            <a:lstStyle/>
            <a:p>
              <a:endParaRPr/>
            </a:p>
          </p:txBody>
        </p:sp>
        <p:sp>
          <p:nvSpPr>
            <p:cNvPr id="41" name="object 41">
              <a:extLst>
                <a:ext uri="{FF2B5EF4-FFF2-40B4-BE49-F238E27FC236}">
                  <a16:creationId xmlns:a16="http://schemas.microsoft.com/office/drawing/2014/main" id="{FD20D597-3CE8-BE0E-5F9F-DDF6721A3322}"/>
                </a:ext>
              </a:extLst>
            </p:cNvPr>
            <p:cNvSpPr/>
            <p:nvPr/>
          </p:nvSpPr>
          <p:spPr>
            <a:xfrm>
              <a:off x="6388608" y="1941575"/>
              <a:ext cx="1923414" cy="1153795"/>
            </a:xfrm>
            <a:custGeom>
              <a:avLst/>
              <a:gdLst/>
              <a:ahLst/>
              <a:cxnLst/>
              <a:rect l="l" t="t" r="r" b="b"/>
              <a:pathLst>
                <a:path w="1923415" h="1153795">
                  <a:moveTo>
                    <a:pt x="0" y="115315"/>
                  </a:moveTo>
                  <a:lnTo>
                    <a:pt x="9016" y="70485"/>
                  </a:lnTo>
                  <a:lnTo>
                    <a:pt x="33781" y="33782"/>
                  </a:lnTo>
                  <a:lnTo>
                    <a:pt x="70484" y="9016"/>
                  </a:lnTo>
                  <a:lnTo>
                    <a:pt x="115315" y="0"/>
                  </a:lnTo>
                  <a:lnTo>
                    <a:pt x="1807844" y="0"/>
                  </a:lnTo>
                  <a:lnTo>
                    <a:pt x="1852675" y="9016"/>
                  </a:lnTo>
                  <a:lnTo>
                    <a:pt x="1889378" y="33782"/>
                  </a:lnTo>
                  <a:lnTo>
                    <a:pt x="1914143" y="70485"/>
                  </a:lnTo>
                  <a:lnTo>
                    <a:pt x="1923161" y="115315"/>
                  </a:lnTo>
                  <a:lnTo>
                    <a:pt x="1923161" y="1038225"/>
                  </a:lnTo>
                  <a:lnTo>
                    <a:pt x="1914143" y="1083056"/>
                  </a:lnTo>
                  <a:lnTo>
                    <a:pt x="1889378" y="1119759"/>
                  </a:lnTo>
                  <a:lnTo>
                    <a:pt x="1852675" y="1144524"/>
                  </a:lnTo>
                  <a:lnTo>
                    <a:pt x="1807844" y="1153540"/>
                  </a:lnTo>
                  <a:lnTo>
                    <a:pt x="115315" y="1153540"/>
                  </a:lnTo>
                  <a:lnTo>
                    <a:pt x="70484" y="1144524"/>
                  </a:lnTo>
                  <a:lnTo>
                    <a:pt x="33781" y="1119759"/>
                  </a:lnTo>
                  <a:lnTo>
                    <a:pt x="9016" y="1083056"/>
                  </a:lnTo>
                  <a:lnTo>
                    <a:pt x="0" y="1038225"/>
                  </a:lnTo>
                  <a:lnTo>
                    <a:pt x="0" y="115315"/>
                  </a:lnTo>
                  <a:close/>
                </a:path>
              </a:pathLst>
            </a:custGeom>
            <a:grpFill/>
            <a:ln w="15240">
              <a:solidFill>
                <a:srgbClr val="FFFFFF"/>
              </a:solidFill>
            </a:ln>
          </p:spPr>
          <p:txBody>
            <a:bodyPr wrap="square" lIns="0" tIns="0" rIns="0" bIns="0" rtlCol="0"/>
            <a:lstStyle/>
            <a:p>
              <a:endParaRPr/>
            </a:p>
          </p:txBody>
        </p:sp>
      </p:grpSp>
      <p:sp>
        <p:nvSpPr>
          <p:cNvPr id="42" name="object 42">
            <a:extLst>
              <a:ext uri="{FF2B5EF4-FFF2-40B4-BE49-F238E27FC236}">
                <a16:creationId xmlns:a16="http://schemas.microsoft.com/office/drawing/2014/main" id="{AB89EFC9-5E00-69F7-3956-73A2A1CB42AC}"/>
              </a:ext>
            </a:extLst>
          </p:cNvPr>
          <p:cNvSpPr txBox="1"/>
          <p:nvPr/>
        </p:nvSpPr>
        <p:spPr>
          <a:xfrm>
            <a:off x="5422518" y="1720229"/>
            <a:ext cx="1455420" cy="285115"/>
          </a:xfrm>
          <a:prstGeom prst="rect">
            <a:avLst/>
          </a:prstGeom>
          <a:solidFill>
            <a:schemeClr val="accent1"/>
          </a:solidFill>
        </p:spPr>
        <p:txBody>
          <a:bodyPr vert="horz" wrap="square" lIns="0" tIns="13335" rIns="0" bIns="0" rtlCol="0">
            <a:spAutoFit/>
          </a:bodyPr>
          <a:lstStyle/>
          <a:p>
            <a:pPr marL="12700">
              <a:lnSpc>
                <a:spcPct val="100000"/>
              </a:lnSpc>
              <a:spcBef>
                <a:spcPts val="105"/>
              </a:spcBef>
            </a:pPr>
            <a:r>
              <a:rPr sz="1700" spc="-20" dirty="0">
                <a:solidFill>
                  <a:srgbClr val="FFFFFF"/>
                </a:solidFill>
                <a:latin typeface="Carlito"/>
                <a:cs typeface="Carlito"/>
              </a:rPr>
              <a:t>Score </a:t>
            </a:r>
            <a:r>
              <a:rPr sz="1700" dirty="0">
                <a:solidFill>
                  <a:srgbClr val="FFFFFF"/>
                </a:solidFill>
                <a:latin typeface="Carlito"/>
                <a:cs typeface="Carlito"/>
              </a:rPr>
              <a:t>models</a:t>
            </a:r>
            <a:r>
              <a:rPr sz="1700" spc="-185" dirty="0">
                <a:solidFill>
                  <a:srgbClr val="FFFFFF"/>
                </a:solidFill>
                <a:latin typeface="Carlito"/>
                <a:cs typeface="Carlito"/>
              </a:rPr>
              <a:t> </a:t>
            </a:r>
            <a:r>
              <a:rPr sz="1700" dirty="0">
                <a:solidFill>
                  <a:srgbClr val="FFFFFF"/>
                </a:solidFill>
                <a:latin typeface="Carlito"/>
                <a:cs typeface="Carlito"/>
              </a:rPr>
              <a:t>on</a:t>
            </a:r>
            <a:endParaRPr sz="1700">
              <a:latin typeface="Carlito"/>
              <a:cs typeface="Carlito"/>
            </a:endParaRPr>
          </a:p>
        </p:txBody>
      </p:sp>
      <p:sp>
        <p:nvSpPr>
          <p:cNvPr id="43" name="object 43">
            <a:extLst>
              <a:ext uri="{FF2B5EF4-FFF2-40B4-BE49-F238E27FC236}">
                <a16:creationId xmlns:a16="http://schemas.microsoft.com/office/drawing/2014/main" id="{B3B5C3EC-AF19-8FE4-7F54-DDA1A5B8CA6E}"/>
              </a:ext>
            </a:extLst>
          </p:cNvPr>
          <p:cNvSpPr txBox="1"/>
          <p:nvPr/>
        </p:nvSpPr>
        <p:spPr>
          <a:xfrm>
            <a:off x="5614542" y="1956449"/>
            <a:ext cx="1071880" cy="285115"/>
          </a:xfrm>
          <a:prstGeom prst="rect">
            <a:avLst/>
          </a:prstGeom>
          <a:solidFill>
            <a:schemeClr val="accent1"/>
          </a:solidFill>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split </a:t>
            </a:r>
            <a:r>
              <a:rPr sz="1700" spc="-20" dirty="0">
                <a:solidFill>
                  <a:srgbClr val="FFFFFF"/>
                </a:solidFill>
                <a:latin typeface="Carlito"/>
                <a:cs typeface="Carlito"/>
              </a:rPr>
              <a:t>test</a:t>
            </a:r>
            <a:r>
              <a:rPr sz="1700" spc="-190" dirty="0">
                <a:solidFill>
                  <a:srgbClr val="FFFFFF"/>
                </a:solidFill>
                <a:latin typeface="Carlito"/>
                <a:cs typeface="Carlito"/>
              </a:rPr>
              <a:t> </a:t>
            </a:r>
            <a:r>
              <a:rPr sz="1700" spc="-5" dirty="0">
                <a:solidFill>
                  <a:srgbClr val="FFFFFF"/>
                </a:solidFill>
                <a:latin typeface="Carlito"/>
                <a:cs typeface="Carlito"/>
              </a:rPr>
              <a:t>set</a:t>
            </a:r>
            <a:endParaRPr sz="1700">
              <a:latin typeface="Carlito"/>
              <a:cs typeface="Carlito"/>
            </a:endParaRPr>
          </a:p>
        </p:txBody>
      </p:sp>
      <p:grpSp>
        <p:nvGrpSpPr>
          <p:cNvPr id="44" name="object 44">
            <a:extLst>
              <a:ext uri="{FF2B5EF4-FFF2-40B4-BE49-F238E27FC236}">
                <a16:creationId xmlns:a16="http://schemas.microsoft.com/office/drawing/2014/main" id="{55DF0D7C-995A-6934-56C1-FBCCAABDD22E}"/>
              </a:ext>
            </a:extLst>
          </p:cNvPr>
          <p:cNvGrpSpPr/>
          <p:nvPr/>
        </p:nvGrpSpPr>
        <p:grpSpPr>
          <a:xfrm>
            <a:off x="7746871" y="1434224"/>
            <a:ext cx="1938655" cy="1728470"/>
            <a:chOff x="8938259" y="1933955"/>
            <a:chExt cx="1938655" cy="1728470"/>
          </a:xfrm>
          <a:solidFill>
            <a:schemeClr val="accent1"/>
          </a:solidFill>
        </p:grpSpPr>
        <p:sp>
          <p:nvSpPr>
            <p:cNvPr id="45" name="object 45">
              <a:extLst>
                <a:ext uri="{FF2B5EF4-FFF2-40B4-BE49-F238E27FC236}">
                  <a16:creationId xmlns:a16="http://schemas.microsoft.com/office/drawing/2014/main" id="{E100338F-87AF-6615-9C61-769C9F37C96D}"/>
                </a:ext>
              </a:extLst>
            </p:cNvPr>
            <p:cNvSpPr/>
            <p:nvPr/>
          </p:nvSpPr>
          <p:spPr>
            <a:xfrm>
              <a:off x="9249155" y="2229611"/>
              <a:ext cx="173990" cy="1432560"/>
            </a:xfrm>
            <a:custGeom>
              <a:avLst/>
              <a:gdLst/>
              <a:ahLst/>
              <a:cxnLst/>
              <a:rect l="l" t="t" r="r" b="b"/>
              <a:pathLst>
                <a:path w="173990" h="1432560">
                  <a:moveTo>
                    <a:pt x="173481" y="0"/>
                  </a:moveTo>
                  <a:lnTo>
                    <a:pt x="0" y="0"/>
                  </a:lnTo>
                  <a:lnTo>
                    <a:pt x="0" y="1432560"/>
                  </a:lnTo>
                  <a:lnTo>
                    <a:pt x="173481" y="1432560"/>
                  </a:lnTo>
                  <a:lnTo>
                    <a:pt x="173481" y="0"/>
                  </a:lnTo>
                  <a:close/>
                </a:path>
              </a:pathLst>
            </a:custGeom>
            <a:grpFill/>
          </p:spPr>
          <p:txBody>
            <a:bodyPr wrap="square" lIns="0" tIns="0" rIns="0" bIns="0" rtlCol="0"/>
            <a:lstStyle/>
            <a:p>
              <a:endParaRPr/>
            </a:p>
          </p:txBody>
        </p:sp>
        <p:sp>
          <p:nvSpPr>
            <p:cNvPr id="46" name="object 46">
              <a:extLst>
                <a:ext uri="{FF2B5EF4-FFF2-40B4-BE49-F238E27FC236}">
                  <a16:creationId xmlns:a16="http://schemas.microsoft.com/office/drawing/2014/main" id="{DEC9372A-1206-2815-8B2D-B61A33D03A51}"/>
                </a:ext>
              </a:extLst>
            </p:cNvPr>
            <p:cNvSpPr/>
            <p:nvPr/>
          </p:nvSpPr>
          <p:spPr>
            <a:xfrm>
              <a:off x="8945879" y="1941575"/>
              <a:ext cx="1923414" cy="1153795"/>
            </a:xfrm>
            <a:custGeom>
              <a:avLst/>
              <a:gdLst/>
              <a:ahLst/>
              <a:cxnLst/>
              <a:rect l="l" t="t" r="r" b="b"/>
              <a:pathLst>
                <a:path w="1923415" h="1153795">
                  <a:moveTo>
                    <a:pt x="1807845" y="0"/>
                  </a:moveTo>
                  <a:lnTo>
                    <a:pt x="115316" y="0"/>
                  </a:lnTo>
                  <a:lnTo>
                    <a:pt x="70485" y="9016"/>
                  </a:lnTo>
                  <a:lnTo>
                    <a:pt x="33781" y="33782"/>
                  </a:lnTo>
                  <a:lnTo>
                    <a:pt x="9017" y="70485"/>
                  </a:lnTo>
                  <a:lnTo>
                    <a:pt x="0" y="115315"/>
                  </a:lnTo>
                  <a:lnTo>
                    <a:pt x="0" y="1038225"/>
                  </a:lnTo>
                  <a:lnTo>
                    <a:pt x="9017" y="1083056"/>
                  </a:lnTo>
                  <a:lnTo>
                    <a:pt x="33781" y="1119759"/>
                  </a:lnTo>
                  <a:lnTo>
                    <a:pt x="70485" y="1144524"/>
                  </a:lnTo>
                  <a:lnTo>
                    <a:pt x="115316" y="1153540"/>
                  </a:lnTo>
                  <a:lnTo>
                    <a:pt x="1807845" y="1153540"/>
                  </a:lnTo>
                  <a:lnTo>
                    <a:pt x="1852676" y="1144524"/>
                  </a:lnTo>
                  <a:lnTo>
                    <a:pt x="1889378" y="1119759"/>
                  </a:lnTo>
                  <a:lnTo>
                    <a:pt x="1914144" y="1083056"/>
                  </a:lnTo>
                  <a:lnTo>
                    <a:pt x="1923161" y="1038225"/>
                  </a:lnTo>
                  <a:lnTo>
                    <a:pt x="1923161" y="115315"/>
                  </a:lnTo>
                  <a:lnTo>
                    <a:pt x="1914144" y="70485"/>
                  </a:lnTo>
                  <a:lnTo>
                    <a:pt x="1889378" y="33782"/>
                  </a:lnTo>
                  <a:lnTo>
                    <a:pt x="1852676" y="9016"/>
                  </a:lnTo>
                  <a:lnTo>
                    <a:pt x="1807845" y="0"/>
                  </a:lnTo>
                  <a:close/>
                </a:path>
              </a:pathLst>
            </a:custGeom>
            <a:grpFill/>
          </p:spPr>
          <p:txBody>
            <a:bodyPr wrap="square" lIns="0" tIns="0" rIns="0" bIns="0" rtlCol="0"/>
            <a:lstStyle/>
            <a:p>
              <a:endParaRPr/>
            </a:p>
          </p:txBody>
        </p:sp>
        <p:sp>
          <p:nvSpPr>
            <p:cNvPr id="47" name="object 47">
              <a:extLst>
                <a:ext uri="{FF2B5EF4-FFF2-40B4-BE49-F238E27FC236}">
                  <a16:creationId xmlns:a16="http://schemas.microsoft.com/office/drawing/2014/main" id="{9D32B42C-F56C-67F3-43DD-2F2D8E3580B7}"/>
                </a:ext>
              </a:extLst>
            </p:cNvPr>
            <p:cNvSpPr/>
            <p:nvPr/>
          </p:nvSpPr>
          <p:spPr>
            <a:xfrm>
              <a:off x="8945879" y="1941575"/>
              <a:ext cx="1923414" cy="1153795"/>
            </a:xfrm>
            <a:custGeom>
              <a:avLst/>
              <a:gdLst/>
              <a:ahLst/>
              <a:cxnLst/>
              <a:rect l="l" t="t" r="r" b="b"/>
              <a:pathLst>
                <a:path w="1923415" h="1153795">
                  <a:moveTo>
                    <a:pt x="0" y="115315"/>
                  </a:moveTo>
                  <a:lnTo>
                    <a:pt x="9017" y="70485"/>
                  </a:lnTo>
                  <a:lnTo>
                    <a:pt x="33781" y="33782"/>
                  </a:lnTo>
                  <a:lnTo>
                    <a:pt x="70485" y="9016"/>
                  </a:lnTo>
                  <a:lnTo>
                    <a:pt x="115316" y="0"/>
                  </a:lnTo>
                  <a:lnTo>
                    <a:pt x="1807845" y="0"/>
                  </a:lnTo>
                  <a:lnTo>
                    <a:pt x="1852676" y="9016"/>
                  </a:lnTo>
                  <a:lnTo>
                    <a:pt x="1889378" y="33782"/>
                  </a:lnTo>
                  <a:lnTo>
                    <a:pt x="1914144" y="70485"/>
                  </a:lnTo>
                  <a:lnTo>
                    <a:pt x="1923161" y="115315"/>
                  </a:lnTo>
                  <a:lnTo>
                    <a:pt x="1923161" y="1038225"/>
                  </a:lnTo>
                  <a:lnTo>
                    <a:pt x="1914144" y="1083056"/>
                  </a:lnTo>
                  <a:lnTo>
                    <a:pt x="1889378" y="1119759"/>
                  </a:lnTo>
                  <a:lnTo>
                    <a:pt x="1852676" y="1144524"/>
                  </a:lnTo>
                  <a:lnTo>
                    <a:pt x="1807845" y="1153540"/>
                  </a:lnTo>
                  <a:lnTo>
                    <a:pt x="115316" y="1153540"/>
                  </a:lnTo>
                  <a:lnTo>
                    <a:pt x="70485" y="1144524"/>
                  </a:lnTo>
                  <a:lnTo>
                    <a:pt x="33781" y="1119759"/>
                  </a:lnTo>
                  <a:lnTo>
                    <a:pt x="9017" y="1083056"/>
                  </a:lnTo>
                  <a:lnTo>
                    <a:pt x="0" y="1038225"/>
                  </a:lnTo>
                  <a:lnTo>
                    <a:pt x="0" y="115315"/>
                  </a:lnTo>
                  <a:close/>
                </a:path>
              </a:pathLst>
            </a:custGeom>
            <a:grpFill/>
            <a:ln w="15240">
              <a:solidFill>
                <a:srgbClr val="FFFFFF"/>
              </a:solidFill>
            </a:ln>
          </p:spPr>
          <p:txBody>
            <a:bodyPr wrap="square" lIns="0" tIns="0" rIns="0" bIns="0" rtlCol="0"/>
            <a:lstStyle/>
            <a:p>
              <a:endParaRPr/>
            </a:p>
          </p:txBody>
        </p:sp>
      </p:grpSp>
      <p:sp>
        <p:nvSpPr>
          <p:cNvPr id="48" name="object 48">
            <a:extLst>
              <a:ext uri="{FF2B5EF4-FFF2-40B4-BE49-F238E27FC236}">
                <a16:creationId xmlns:a16="http://schemas.microsoft.com/office/drawing/2014/main" id="{E7F46BCE-E282-2044-6DE3-6AB6660C7CE3}"/>
              </a:ext>
            </a:extLst>
          </p:cNvPr>
          <p:cNvSpPr txBox="1"/>
          <p:nvPr/>
        </p:nvSpPr>
        <p:spPr>
          <a:xfrm>
            <a:off x="7949309" y="1720229"/>
            <a:ext cx="1519555" cy="285115"/>
          </a:xfrm>
          <a:prstGeom prst="rect">
            <a:avLst/>
          </a:prstGeom>
          <a:solidFill>
            <a:schemeClr val="accent1"/>
          </a:solidFill>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Confusion</a:t>
            </a:r>
            <a:r>
              <a:rPr sz="1700" spc="-170" dirty="0">
                <a:solidFill>
                  <a:srgbClr val="FFFFFF"/>
                </a:solidFill>
                <a:latin typeface="Carlito"/>
                <a:cs typeface="Carlito"/>
              </a:rPr>
              <a:t> </a:t>
            </a:r>
            <a:r>
              <a:rPr sz="1700" spc="-5" dirty="0">
                <a:solidFill>
                  <a:srgbClr val="FFFFFF"/>
                </a:solidFill>
                <a:latin typeface="Carlito"/>
                <a:cs typeface="Carlito"/>
              </a:rPr>
              <a:t>Matrix</a:t>
            </a:r>
            <a:endParaRPr sz="1700">
              <a:latin typeface="Carlito"/>
              <a:cs typeface="Carlito"/>
            </a:endParaRPr>
          </a:p>
        </p:txBody>
      </p:sp>
      <p:sp>
        <p:nvSpPr>
          <p:cNvPr id="49" name="object 49">
            <a:extLst>
              <a:ext uri="{FF2B5EF4-FFF2-40B4-BE49-F238E27FC236}">
                <a16:creationId xmlns:a16="http://schemas.microsoft.com/office/drawing/2014/main" id="{04A51138-85AC-741B-3598-F24A4273D7EA}"/>
              </a:ext>
            </a:extLst>
          </p:cNvPr>
          <p:cNvSpPr txBox="1"/>
          <p:nvPr/>
        </p:nvSpPr>
        <p:spPr>
          <a:xfrm>
            <a:off x="8107805" y="1956449"/>
            <a:ext cx="1202690" cy="285115"/>
          </a:xfrm>
          <a:prstGeom prst="rect">
            <a:avLst/>
          </a:prstGeom>
          <a:solidFill>
            <a:schemeClr val="accent1"/>
          </a:solidFill>
        </p:spPr>
        <p:txBody>
          <a:bodyPr vert="horz" wrap="square" lIns="0" tIns="13335" rIns="0" bIns="0" rtlCol="0">
            <a:spAutoFit/>
          </a:bodyPr>
          <a:lstStyle/>
          <a:p>
            <a:pPr marL="12700">
              <a:lnSpc>
                <a:spcPct val="100000"/>
              </a:lnSpc>
              <a:spcBef>
                <a:spcPts val="105"/>
              </a:spcBef>
            </a:pPr>
            <a:r>
              <a:rPr sz="1700" spc="-25" dirty="0">
                <a:solidFill>
                  <a:srgbClr val="FFFFFF"/>
                </a:solidFill>
                <a:latin typeface="Carlito"/>
                <a:cs typeface="Carlito"/>
              </a:rPr>
              <a:t>for </a:t>
            </a:r>
            <a:r>
              <a:rPr sz="1700" dirty="0">
                <a:solidFill>
                  <a:srgbClr val="FFFFFF"/>
                </a:solidFill>
                <a:latin typeface="Carlito"/>
                <a:cs typeface="Carlito"/>
              </a:rPr>
              <a:t>all</a:t>
            </a:r>
            <a:r>
              <a:rPr sz="1700" spc="-165"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grpSp>
        <p:nvGrpSpPr>
          <p:cNvPr id="50" name="object 50">
            <a:extLst>
              <a:ext uri="{FF2B5EF4-FFF2-40B4-BE49-F238E27FC236}">
                <a16:creationId xmlns:a16="http://schemas.microsoft.com/office/drawing/2014/main" id="{42DEE560-D881-7210-931A-D1126974AED1}"/>
              </a:ext>
            </a:extLst>
          </p:cNvPr>
          <p:cNvGrpSpPr/>
          <p:nvPr/>
        </p:nvGrpSpPr>
        <p:grpSpPr>
          <a:xfrm>
            <a:off x="7746871" y="2875928"/>
            <a:ext cx="1938655" cy="1170305"/>
            <a:chOff x="8938259" y="3375659"/>
            <a:chExt cx="1938655" cy="1170305"/>
          </a:xfrm>
          <a:solidFill>
            <a:schemeClr val="accent1"/>
          </a:solidFill>
        </p:grpSpPr>
        <p:sp>
          <p:nvSpPr>
            <p:cNvPr id="51" name="object 51">
              <a:extLst>
                <a:ext uri="{FF2B5EF4-FFF2-40B4-BE49-F238E27FC236}">
                  <a16:creationId xmlns:a16="http://schemas.microsoft.com/office/drawing/2014/main" id="{BE465A53-1D51-F23A-B5CE-2611F5C99F2B}"/>
                </a:ext>
              </a:extLst>
            </p:cNvPr>
            <p:cNvSpPr/>
            <p:nvPr/>
          </p:nvSpPr>
          <p:spPr>
            <a:xfrm>
              <a:off x="8945879" y="3383279"/>
              <a:ext cx="1923414" cy="1155065"/>
            </a:xfrm>
            <a:custGeom>
              <a:avLst/>
              <a:gdLst/>
              <a:ahLst/>
              <a:cxnLst/>
              <a:rect l="l" t="t" r="r" b="b"/>
              <a:pathLst>
                <a:path w="1923415" h="1155064">
                  <a:moveTo>
                    <a:pt x="1807591" y="0"/>
                  </a:moveTo>
                  <a:lnTo>
                    <a:pt x="115570" y="0"/>
                  </a:lnTo>
                  <a:lnTo>
                    <a:pt x="70612" y="9017"/>
                  </a:lnTo>
                  <a:lnTo>
                    <a:pt x="33781" y="33782"/>
                  </a:lnTo>
                  <a:lnTo>
                    <a:pt x="9017" y="70485"/>
                  </a:lnTo>
                  <a:lnTo>
                    <a:pt x="0" y="115570"/>
                  </a:lnTo>
                  <a:lnTo>
                    <a:pt x="0" y="1039114"/>
                  </a:lnTo>
                  <a:lnTo>
                    <a:pt x="9017" y="1084199"/>
                  </a:lnTo>
                  <a:lnTo>
                    <a:pt x="33781" y="1120902"/>
                  </a:lnTo>
                  <a:lnTo>
                    <a:pt x="70612" y="1145667"/>
                  </a:lnTo>
                  <a:lnTo>
                    <a:pt x="115570" y="1154684"/>
                  </a:lnTo>
                  <a:lnTo>
                    <a:pt x="1807591" y="1154684"/>
                  </a:lnTo>
                  <a:lnTo>
                    <a:pt x="1852549" y="1145667"/>
                  </a:lnTo>
                  <a:lnTo>
                    <a:pt x="1889378" y="1120902"/>
                  </a:lnTo>
                  <a:lnTo>
                    <a:pt x="1914144" y="1084199"/>
                  </a:lnTo>
                  <a:lnTo>
                    <a:pt x="1923161" y="1039114"/>
                  </a:lnTo>
                  <a:lnTo>
                    <a:pt x="1923161" y="115570"/>
                  </a:lnTo>
                  <a:lnTo>
                    <a:pt x="1914144" y="70485"/>
                  </a:lnTo>
                  <a:lnTo>
                    <a:pt x="1889378" y="33782"/>
                  </a:lnTo>
                  <a:lnTo>
                    <a:pt x="1852549" y="9017"/>
                  </a:lnTo>
                  <a:lnTo>
                    <a:pt x="1807591" y="0"/>
                  </a:lnTo>
                  <a:close/>
                </a:path>
              </a:pathLst>
            </a:custGeom>
            <a:grpFill/>
          </p:spPr>
          <p:txBody>
            <a:bodyPr wrap="square" lIns="0" tIns="0" rIns="0" bIns="0" rtlCol="0"/>
            <a:lstStyle/>
            <a:p>
              <a:endParaRPr/>
            </a:p>
          </p:txBody>
        </p:sp>
        <p:sp>
          <p:nvSpPr>
            <p:cNvPr id="52" name="object 52">
              <a:extLst>
                <a:ext uri="{FF2B5EF4-FFF2-40B4-BE49-F238E27FC236}">
                  <a16:creationId xmlns:a16="http://schemas.microsoft.com/office/drawing/2014/main" id="{CB9FF3E6-BC83-2D12-4C1F-DC17AAC216D6}"/>
                </a:ext>
              </a:extLst>
            </p:cNvPr>
            <p:cNvSpPr/>
            <p:nvPr/>
          </p:nvSpPr>
          <p:spPr>
            <a:xfrm>
              <a:off x="8945879" y="3383279"/>
              <a:ext cx="1923414" cy="1155065"/>
            </a:xfrm>
            <a:custGeom>
              <a:avLst/>
              <a:gdLst/>
              <a:ahLst/>
              <a:cxnLst/>
              <a:rect l="l" t="t" r="r" b="b"/>
              <a:pathLst>
                <a:path w="1923415" h="1155064">
                  <a:moveTo>
                    <a:pt x="0" y="115570"/>
                  </a:moveTo>
                  <a:lnTo>
                    <a:pt x="9017" y="70485"/>
                  </a:lnTo>
                  <a:lnTo>
                    <a:pt x="33781" y="33782"/>
                  </a:lnTo>
                  <a:lnTo>
                    <a:pt x="70612" y="9017"/>
                  </a:lnTo>
                  <a:lnTo>
                    <a:pt x="115570" y="0"/>
                  </a:lnTo>
                  <a:lnTo>
                    <a:pt x="1807591" y="0"/>
                  </a:lnTo>
                  <a:lnTo>
                    <a:pt x="1852549" y="9017"/>
                  </a:lnTo>
                  <a:lnTo>
                    <a:pt x="1889378" y="33782"/>
                  </a:lnTo>
                  <a:lnTo>
                    <a:pt x="1914144" y="70485"/>
                  </a:lnTo>
                  <a:lnTo>
                    <a:pt x="1923161" y="115570"/>
                  </a:lnTo>
                  <a:lnTo>
                    <a:pt x="1923161" y="1039114"/>
                  </a:lnTo>
                  <a:lnTo>
                    <a:pt x="1914144" y="1084199"/>
                  </a:lnTo>
                  <a:lnTo>
                    <a:pt x="1889378" y="1120902"/>
                  </a:lnTo>
                  <a:lnTo>
                    <a:pt x="1852549" y="1145667"/>
                  </a:lnTo>
                  <a:lnTo>
                    <a:pt x="1807591" y="1154684"/>
                  </a:lnTo>
                  <a:lnTo>
                    <a:pt x="115570" y="1154684"/>
                  </a:lnTo>
                  <a:lnTo>
                    <a:pt x="70612" y="1145667"/>
                  </a:lnTo>
                  <a:lnTo>
                    <a:pt x="33781" y="1120902"/>
                  </a:lnTo>
                  <a:lnTo>
                    <a:pt x="9017" y="1084199"/>
                  </a:lnTo>
                  <a:lnTo>
                    <a:pt x="0" y="1039114"/>
                  </a:lnTo>
                  <a:lnTo>
                    <a:pt x="0" y="115570"/>
                  </a:lnTo>
                  <a:close/>
                </a:path>
              </a:pathLst>
            </a:custGeom>
            <a:grpFill/>
            <a:ln w="15239">
              <a:solidFill>
                <a:srgbClr val="FFFFFF"/>
              </a:solidFill>
            </a:ln>
          </p:spPr>
          <p:txBody>
            <a:bodyPr wrap="square" lIns="0" tIns="0" rIns="0" bIns="0" rtlCol="0"/>
            <a:lstStyle/>
            <a:p>
              <a:endParaRPr/>
            </a:p>
          </p:txBody>
        </p:sp>
      </p:grpSp>
      <p:sp>
        <p:nvSpPr>
          <p:cNvPr id="53" name="object 53">
            <a:extLst>
              <a:ext uri="{FF2B5EF4-FFF2-40B4-BE49-F238E27FC236}">
                <a16:creationId xmlns:a16="http://schemas.microsoft.com/office/drawing/2014/main" id="{AE7FB2FD-9590-5A0D-9CC0-21776EB99488}"/>
              </a:ext>
            </a:extLst>
          </p:cNvPr>
          <p:cNvSpPr txBox="1"/>
          <p:nvPr/>
        </p:nvSpPr>
        <p:spPr>
          <a:xfrm>
            <a:off x="7863966" y="3156726"/>
            <a:ext cx="1709420" cy="539750"/>
          </a:xfrm>
          <a:prstGeom prst="rect">
            <a:avLst/>
          </a:prstGeom>
          <a:solidFill>
            <a:schemeClr val="accent1"/>
          </a:solidFill>
        </p:spPr>
        <p:txBody>
          <a:bodyPr vert="horz" wrap="square" lIns="0" tIns="25400" rIns="0" bIns="0" rtlCol="0">
            <a:spAutoFit/>
          </a:bodyPr>
          <a:lstStyle/>
          <a:p>
            <a:pPr marL="123825" marR="5080" indent="-111760">
              <a:lnSpc>
                <a:spcPts val="2000"/>
              </a:lnSpc>
              <a:spcBef>
                <a:spcPts val="200"/>
              </a:spcBef>
            </a:pPr>
            <a:r>
              <a:rPr sz="1700" dirty="0">
                <a:solidFill>
                  <a:srgbClr val="FFFFFF"/>
                </a:solidFill>
                <a:latin typeface="Carlito"/>
                <a:cs typeface="Carlito"/>
              </a:rPr>
              <a:t>Barplot </a:t>
            </a:r>
            <a:r>
              <a:rPr sz="1700" spc="-5" dirty="0">
                <a:solidFill>
                  <a:srgbClr val="FFFFFF"/>
                </a:solidFill>
                <a:latin typeface="Carlito"/>
                <a:cs typeface="Carlito"/>
              </a:rPr>
              <a:t>to</a:t>
            </a:r>
            <a:r>
              <a:rPr sz="1700" spc="-155" dirty="0">
                <a:solidFill>
                  <a:srgbClr val="FFFFFF"/>
                </a:solidFill>
                <a:latin typeface="Carlito"/>
                <a:cs typeface="Carlito"/>
              </a:rPr>
              <a:t> </a:t>
            </a:r>
            <a:r>
              <a:rPr sz="1700" spc="-20" dirty="0">
                <a:solidFill>
                  <a:srgbClr val="FFFFFF"/>
                </a:solidFill>
                <a:latin typeface="Carlito"/>
                <a:cs typeface="Carlito"/>
              </a:rPr>
              <a:t>compare  </a:t>
            </a:r>
            <a:r>
              <a:rPr sz="1700" spc="-10" dirty="0">
                <a:solidFill>
                  <a:srgbClr val="FFFFFF"/>
                </a:solidFill>
                <a:latin typeface="Carlito"/>
                <a:cs typeface="Carlito"/>
              </a:rPr>
              <a:t>scores </a:t>
            </a:r>
            <a:r>
              <a:rPr sz="1700" dirty="0">
                <a:solidFill>
                  <a:srgbClr val="FFFFFF"/>
                </a:solidFill>
                <a:latin typeface="Carlito"/>
                <a:cs typeface="Carlito"/>
              </a:rPr>
              <a:t>of</a:t>
            </a:r>
            <a:r>
              <a:rPr sz="1700" spc="-150"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sp>
        <p:nvSpPr>
          <p:cNvPr id="54" name="Text Placeholder 2">
            <a:extLst>
              <a:ext uri="{FF2B5EF4-FFF2-40B4-BE49-F238E27FC236}">
                <a16:creationId xmlns:a16="http://schemas.microsoft.com/office/drawing/2014/main" id="{3ED7984F-CB1D-C511-CCF1-81FAF8FEF3A2}"/>
              </a:ext>
            </a:extLst>
          </p:cNvPr>
          <p:cNvSpPr txBox="1">
            <a:spLocks/>
          </p:cNvSpPr>
          <p:nvPr/>
        </p:nvSpPr>
        <p:spPr>
          <a:xfrm>
            <a:off x="515218" y="5513152"/>
            <a:ext cx="11025186" cy="1035875"/>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https://github.com/nitinmadas/SpaceX-Analysis/blob/main/Data%20Collection/Spacex-data-collection-api.ipynb</a:t>
            </a:r>
            <a:endParaRPr lang="en-US" dirty="0"/>
          </a:p>
          <a:p>
            <a:endParaRPr lang="en-US"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2" name="object 4">
            <a:extLst>
              <a:ext uri="{FF2B5EF4-FFF2-40B4-BE49-F238E27FC236}">
                <a16:creationId xmlns:a16="http://schemas.microsoft.com/office/drawing/2014/main" id="{B7EFA174-666A-6B5F-357D-39349759F4B8}"/>
              </a:ext>
            </a:extLst>
          </p:cNvPr>
          <p:cNvSpPr txBox="1"/>
          <p:nvPr/>
        </p:nvSpPr>
        <p:spPr>
          <a:xfrm>
            <a:off x="1328166" y="5183504"/>
            <a:ext cx="9043035" cy="848994"/>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Carlito"/>
                <a:cs typeface="Carlito"/>
              </a:rPr>
              <a:t>This is </a:t>
            </a:r>
            <a:r>
              <a:rPr sz="1800" dirty="0">
                <a:latin typeface="Carlito"/>
                <a:cs typeface="Carlito"/>
              </a:rPr>
              <a:t>a </a:t>
            </a:r>
            <a:r>
              <a:rPr sz="1800" spc="-20" dirty="0">
                <a:latin typeface="Carlito"/>
                <a:cs typeface="Carlito"/>
              </a:rPr>
              <a:t>preview </a:t>
            </a:r>
            <a:r>
              <a:rPr sz="1800" spc="-5" dirty="0">
                <a:latin typeface="Carlito"/>
                <a:cs typeface="Carlito"/>
              </a:rPr>
              <a:t>of </a:t>
            </a:r>
            <a:r>
              <a:rPr sz="1800" dirty="0">
                <a:latin typeface="Carlito"/>
                <a:cs typeface="Carlito"/>
              </a:rPr>
              <a:t>the </a:t>
            </a:r>
            <a:r>
              <a:rPr sz="1800" spc="-15" dirty="0">
                <a:latin typeface="Carlito"/>
                <a:cs typeface="Carlito"/>
              </a:rPr>
              <a:t>Plotly dashboard. </a:t>
            </a:r>
            <a:r>
              <a:rPr sz="1800" spc="-5" dirty="0">
                <a:latin typeface="Carlito"/>
                <a:cs typeface="Carlito"/>
              </a:rPr>
              <a:t>The </a:t>
            </a:r>
            <a:r>
              <a:rPr sz="1800" spc="-20" dirty="0">
                <a:latin typeface="Carlito"/>
                <a:cs typeface="Carlito"/>
              </a:rPr>
              <a:t>following </a:t>
            </a:r>
            <a:r>
              <a:rPr sz="1800" spc="-5" dirty="0">
                <a:latin typeface="Carlito"/>
                <a:cs typeface="Carlito"/>
              </a:rPr>
              <a:t>sides will show </a:t>
            </a:r>
            <a:r>
              <a:rPr sz="1800" dirty="0">
                <a:latin typeface="Carlito"/>
                <a:cs typeface="Carlito"/>
              </a:rPr>
              <a:t>the </a:t>
            </a:r>
            <a:r>
              <a:rPr sz="1800" spc="-15" dirty="0">
                <a:latin typeface="Carlito"/>
                <a:cs typeface="Carlito"/>
              </a:rPr>
              <a:t>results </a:t>
            </a:r>
            <a:r>
              <a:rPr sz="1800" spc="-5" dirty="0">
                <a:latin typeface="Carlito"/>
                <a:cs typeface="Carlito"/>
              </a:rPr>
              <a:t>of </a:t>
            </a:r>
            <a:r>
              <a:rPr sz="1800" spc="-20" dirty="0">
                <a:latin typeface="Carlito"/>
                <a:cs typeface="Carlito"/>
              </a:rPr>
              <a:t>EDA </a:t>
            </a:r>
            <a:r>
              <a:rPr sz="1800" spc="-5" dirty="0">
                <a:latin typeface="Carlito"/>
                <a:cs typeface="Carlito"/>
              </a:rPr>
              <a:t>with  </a:t>
            </a:r>
            <a:r>
              <a:rPr sz="1800" spc="-20" dirty="0">
                <a:latin typeface="Carlito"/>
                <a:cs typeface="Carlito"/>
              </a:rPr>
              <a:t>visualization, EDA </a:t>
            </a:r>
            <a:r>
              <a:rPr sz="1800" spc="-5" dirty="0">
                <a:latin typeface="Carlito"/>
                <a:cs typeface="Carlito"/>
              </a:rPr>
              <a:t>with </a:t>
            </a:r>
            <a:r>
              <a:rPr sz="1800" dirty="0">
                <a:latin typeface="Carlito"/>
                <a:cs typeface="Carlito"/>
              </a:rPr>
              <a:t>SQL, </a:t>
            </a:r>
            <a:r>
              <a:rPr sz="1800" spc="-25" dirty="0">
                <a:latin typeface="Carlito"/>
                <a:cs typeface="Carlito"/>
              </a:rPr>
              <a:t>Interactive </a:t>
            </a:r>
            <a:r>
              <a:rPr sz="1800" dirty="0">
                <a:latin typeface="Carlito"/>
                <a:cs typeface="Carlito"/>
              </a:rPr>
              <a:t>Map </a:t>
            </a:r>
            <a:r>
              <a:rPr sz="1800" spc="-5" dirty="0">
                <a:latin typeface="Carlito"/>
                <a:cs typeface="Carlito"/>
              </a:rPr>
              <a:t>with </a:t>
            </a:r>
            <a:r>
              <a:rPr sz="1800" spc="-20" dirty="0">
                <a:latin typeface="Carlito"/>
                <a:cs typeface="Carlito"/>
              </a:rPr>
              <a:t>Folium, </a:t>
            </a:r>
            <a:r>
              <a:rPr sz="1800" dirty="0">
                <a:latin typeface="Carlito"/>
                <a:cs typeface="Carlito"/>
              </a:rPr>
              <a:t>and </a:t>
            </a:r>
            <a:r>
              <a:rPr sz="1800" spc="-10" dirty="0">
                <a:latin typeface="Carlito"/>
                <a:cs typeface="Carlito"/>
              </a:rPr>
              <a:t>finally </a:t>
            </a:r>
            <a:r>
              <a:rPr sz="1800" dirty="0">
                <a:latin typeface="Carlito"/>
                <a:cs typeface="Carlito"/>
              </a:rPr>
              <a:t>the </a:t>
            </a:r>
            <a:r>
              <a:rPr sz="1800" spc="-15" dirty="0">
                <a:latin typeface="Carlito"/>
                <a:cs typeface="Carlito"/>
              </a:rPr>
              <a:t>results </a:t>
            </a:r>
            <a:r>
              <a:rPr sz="1800" spc="-5" dirty="0">
                <a:latin typeface="Carlito"/>
                <a:cs typeface="Carlito"/>
              </a:rPr>
              <a:t>of our </a:t>
            </a:r>
            <a:r>
              <a:rPr sz="1800" dirty="0">
                <a:latin typeface="Carlito"/>
                <a:cs typeface="Carlito"/>
              </a:rPr>
              <a:t>model </a:t>
            </a:r>
            <a:r>
              <a:rPr sz="1800" spc="-5" dirty="0">
                <a:latin typeface="Carlito"/>
                <a:cs typeface="Carlito"/>
              </a:rPr>
              <a:t>with  </a:t>
            </a:r>
            <a:r>
              <a:rPr sz="1800" dirty="0">
                <a:latin typeface="Carlito"/>
                <a:cs typeface="Carlito"/>
              </a:rPr>
              <a:t>about 83%</a:t>
            </a:r>
            <a:r>
              <a:rPr sz="1800" spc="-5" dirty="0">
                <a:latin typeface="Carlito"/>
                <a:cs typeface="Carlito"/>
              </a:rPr>
              <a:t> </a:t>
            </a:r>
            <a:r>
              <a:rPr sz="1800" spc="-45" dirty="0">
                <a:latin typeface="Carlito"/>
                <a:cs typeface="Carlito"/>
              </a:rPr>
              <a:t>accuracy.</a:t>
            </a:r>
            <a:endParaRPr sz="1800" dirty="0">
              <a:latin typeface="Carlito"/>
              <a:cs typeface="Carlito"/>
            </a:endParaRPr>
          </a:p>
        </p:txBody>
      </p:sp>
      <p:pic>
        <p:nvPicPr>
          <p:cNvPr id="3" name="Picture 2">
            <a:extLst>
              <a:ext uri="{FF2B5EF4-FFF2-40B4-BE49-F238E27FC236}">
                <a16:creationId xmlns:a16="http://schemas.microsoft.com/office/drawing/2014/main" id="{2FFF4276-3149-D8A5-71F4-024492CC9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71800" y="1735136"/>
            <a:ext cx="5963918" cy="3354704"/>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8" name="object 6">
            <a:extLst>
              <a:ext uri="{FF2B5EF4-FFF2-40B4-BE49-F238E27FC236}">
                <a16:creationId xmlns:a16="http://schemas.microsoft.com/office/drawing/2014/main" id="{09C842E8-0570-B030-91A4-5D59FC6394E3}"/>
              </a:ext>
            </a:extLst>
          </p:cNvPr>
          <p:cNvSpPr txBox="1"/>
          <p:nvPr/>
        </p:nvSpPr>
        <p:spPr>
          <a:xfrm>
            <a:off x="806907" y="5146750"/>
            <a:ext cx="6850380" cy="911225"/>
          </a:xfrm>
          <a:prstGeom prst="rect">
            <a:avLst/>
          </a:prstGeom>
        </p:spPr>
        <p:txBody>
          <a:bodyPr vert="horz" wrap="square" lIns="0" tIns="13335" rIns="0" bIns="0" rtlCol="0">
            <a:spAutoFit/>
          </a:bodyPr>
          <a:lstStyle/>
          <a:p>
            <a:pPr marL="12700" marR="5080" algn="just">
              <a:lnSpc>
                <a:spcPct val="120900"/>
              </a:lnSpc>
              <a:spcBef>
                <a:spcPts val="105"/>
              </a:spcBef>
            </a:pPr>
            <a:r>
              <a:rPr sz="1600" spc="-20" dirty="0">
                <a:latin typeface="Carlito"/>
                <a:cs typeface="Carlito"/>
              </a:rPr>
              <a:t>Graphic </a:t>
            </a:r>
            <a:r>
              <a:rPr sz="1600" spc="-10" dirty="0">
                <a:latin typeface="Carlito"/>
                <a:cs typeface="Carlito"/>
              </a:rPr>
              <a:t>suggests </a:t>
            </a:r>
            <a:r>
              <a:rPr sz="1600" spc="-5" dirty="0">
                <a:latin typeface="Carlito"/>
                <a:cs typeface="Carlito"/>
              </a:rPr>
              <a:t>an </a:t>
            </a:r>
            <a:r>
              <a:rPr sz="1600" spc="-20" dirty="0">
                <a:latin typeface="Carlito"/>
                <a:cs typeface="Carlito"/>
              </a:rPr>
              <a:t>increase </a:t>
            </a:r>
            <a:r>
              <a:rPr sz="1600" dirty="0">
                <a:latin typeface="Carlito"/>
                <a:cs typeface="Carlito"/>
              </a:rPr>
              <a:t>in </a:t>
            </a:r>
            <a:r>
              <a:rPr sz="1600" spc="-15" dirty="0">
                <a:latin typeface="Carlito"/>
                <a:cs typeface="Carlito"/>
              </a:rPr>
              <a:t>success </a:t>
            </a:r>
            <a:r>
              <a:rPr sz="1600" spc="-40" dirty="0">
                <a:latin typeface="Carlito"/>
                <a:cs typeface="Carlito"/>
              </a:rPr>
              <a:t>rate </a:t>
            </a:r>
            <a:r>
              <a:rPr sz="1600" spc="-20" dirty="0">
                <a:latin typeface="Carlito"/>
                <a:cs typeface="Carlito"/>
              </a:rPr>
              <a:t>over </a:t>
            </a:r>
            <a:r>
              <a:rPr sz="1600" spc="-5" dirty="0">
                <a:latin typeface="Carlito"/>
                <a:cs typeface="Carlito"/>
              </a:rPr>
              <a:t>time </a:t>
            </a:r>
            <a:r>
              <a:rPr sz="1600" spc="-20" dirty="0">
                <a:latin typeface="Carlito"/>
                <a:cs typeface="Carlito"/>
              </a:rPr>
              <a:t>(indicated </a:t>
            </a:r>
            <a:r>
              <a:rPr sz="1600" dirty="0">
                <a:latin typeface="Carlito"/>
                <a:cs typeface="Carlito"/>
              </a:rPr>
              <a:t>in </a:t>
            </a:r>
            <a:r>
              <a:rPr sz="1600" spc="-10" dirty="0">
                <a:latin typeface="Carlito"/>
                <a:cs typeface="Carlito"/>
              </a:rPr>
              <a:t>Flight </a:t>
            </a:r>
            <a:r>
              <a:rPr sz="1600" spc="-5" dirty="0">
                <a:latin typeface="Carlito"/>
                <a:cs typeface="Carlito"/>
              </a:rPr>
              <a:t>Number).  </a:t>
            </a:r>
            <a:r>
              <a:rPr sz="1600" spc="-25" dirty="0">
                <a:latin typeface="Carlito"/>
                <a:cs typeface="Carlito"/>
              </a:rPr>
              <a:t>Likely </a:t>
            </a:r>
            <a:r>
              <a:rPr sz="1600" spc="-5" dirty="0">
                <a:latin typeface="Carlito"/>
                <a:cs typeface="Carlito"/>
              </a:rPr>
              <a:t>a big </a:t>
            </a:r>
            <a:r>
              <a:rPr sz="1600" spc="-25" dirty="0">
                <a:latin typeface="Carlito"/>
                <a:cs typeface="Carlito"/>
              </a:rPr>
              <a:t>breakthrough </a:t>
            </a:r>
            <a:r>
              <a:rPr sz="1600" spc="-20" dirty="0">
                <a:latin typeface="Carlito"/>
                <a:cs typeface="Carlito"/>
              </a:rPr>
              <a:t>around </a:t>
            </a:r>
            <a:r>
              <a:rPr sz="1600" spc="-10" dirty="0">
                <a:latin typeface="Carlito"/>
                <a:cs typeface="Carlito"/>
              </a:rPr>
              <a:t>flight </a:t>
            </a:r>
            <a:r>
              <a:rPr sz="1600" spc="-15" dirty="0">
                <a:latin typeface="Carlito"/>
                <a:cs typeface="Carlito"/>
              </a:rPr>
              <a:t>20 </a:t>
            </a:r>
            <a:r>
              <a:rPr sz="1600" spc="-5" dirty="0">
                <a:latin typeface="Carlito"/>
                <a:cs typeface="Carlito"/>
              </a:rPr>
              <a:t>which </a:t>
            </a:r>
            <a:r>
              <a:rPr sz="1600" spc="-15" dirty="0">
                <a:latin typeface="Carlito"/>
                <a:cs typeface="Carlito"/>
              </a:rPr>
              <a:t>significantly </a:t>
            </a:r>
            <a:r>
              <a:rPr sz="1600" spc="-20" dirty="0">
                <a:latin typeface="Carlito"/>
                <a:cs typeface="Carlito"/>
              </a:rPr>
              <a:t>increased </a:t>
            </a:r>
            <a:r>
              <a:rPr sz="1600" spc="-15" dirty="0">
                <a:latin typeface="Carlito"/>
                <a:cs typeface="Carlito"/>
              </a:rPr>
              <a:t>success </a:t>
            </a:r>
            <a:r>
              <a:rPr sz="1600" spc="-25" dirty="0">
                <a:latin typeface="Carlito"/>
                <a:cs typeface="Carlito"/>
              </a:rPr>
              <a:t>rate.  </a:t>
            </a:r>
            <a:r>
              <a:rPr sz="1600" spc="-20" dirty="0">
                <a:latin typeface="Carlito"/>
                <a:cs typeface="Carlito"/>
              </a:rPr>
              <a:t>CCAFS appears </a:t>
            </a:r>
            <a:r>
              <a:rPr sz="1600" spc="-15" dirty="0">
                <a:latin typeface="Carlito"/>
                <a:cs typeface="Carlito"/>
              </a:rPr>
              <a:t>to </a:t>
            </a:r>
            <a:r>
              <a:rPr sz="1600" spc="-5" dirty="0">
                <a:latin typeface="Carlito"/>
                <a:cs typeface="Carlito"/>
              </a:rPr>
              <a:t>be the main </a:t>
            </a:r>
            <a:r>
              <a:rPr sz="1600" spc="-10" dirty="0">
                <a:latin typeface="Carlito"/>
                <a:cs typeface="Carlito"/>
              </a:rPr>
              <a:t>launch </a:t>
            </a:r>
            <a:r>
              <a:rPr sz="1600" spc="-15" dirty="0">
                <a:latin typeface="Carlito"/>
                <a:cs typeface="Carlito"/>
              </a:rPr>
              <a:t>site </a:t>
            </a:r>
            <a:r>
              <a:rPr sz="1600" spc="-5" dirty="0">
                <a:latin typeface="Carlito"/>
                <a:cs typeface="Carlito"/>
              </a:rPr>
              <a:t>as it has the </a:t>
            </a:r>
            <a:r>
              <a:rPr sz="1600" spc="-20" dirty="0">
                <a:latin typeface="Carlito"/>
                <a:cs typeface="Carlito"/>
              </a:rPr>
              <a:t>most</a:t>
            </a:r>
            <a:r>
              <a:rPr sz="1600" spc="-90" dirty="0">
                <a:latin typeface="Carlito"/>
                <a:cs typeface="Carlito"/>
              </a:rPr>
              <a:t> </a:t>
            </a:r>
            <a:r>
              <a:rPr sz="1600" spc="-20" dirty="0">
                <a:latin typeface="Carlito"/>
                <a:cs typeface="Carlito"/>
              </a:rPr>
              <a:t>volume.</a:t>
            </a:r>
            <a:endParaRPr sz="1600" dirty="0">
              <a:latin typeface="Carlito"/>
              <a:cs typeface="Carlito"/>
            </a:endParaRPr>
          </a:p>
        </p:txBody>
      </p:sp>
      <p:sp>
        <p:nvSpPr>
          <p:cNvPr id="9" name="object 7">
            <a:extLst>
              <a:ext uri="{FF2B5EF4-FFF2-40B4-BE49-F238E27FC236}">
                <a16:creationId xmlns:a16="http://schemas.microsoft.com/office/drawing/2014/main" id="{FC1CB609-A2AD-F83F-4BDC-E556CEB6F2E5}"/>
              </a:ext>
            </a:extLst>
          </p:cNvPr>
          <p:cNvSpPr/>
          <p:nvPr/>
        </p:nvSpPr>
        <p:spPr>
          <a:xfrm>
            <a:off x="39623" y="1632204"/>
            <a:ext cx="12100560" cy="2377440"/>
          </a:xfrm>
          <a:prstGeom prst="rect">
            <a:avLst/>
          </a:prstGeom>
          <a:blipFill>
            <a:blip r:embed="rId3" cstate="print"/>
            <a:stretch>
              <a:fillRect/>
            </a:stretch>
          </a:blipFill>
        </p:spPr>
        <p:txBody>
          <a:bodyPr wrap="square" lIns="0" tIns="0" rIns="0" bIns="0" rtlCol="0"/>
          <a:lstStyle/>
          <a:p>
            <a:endParaRPr/>
          </a:p>
        </p:txBody>
      </p:sp>
      <p:sp>
        <p:nvSpPr>
          <p:cNvPr id="10" name="object 8">
            <a:extLst>
              <a:ext uri="{FF2B5EF4-FFF2-40B4-BE49-F238E27FC236}">
                <a16:creationId xmlns:a16="http://schemas.microsoft.com/office/drawing/2014/main" id="{8E31401C-C4C1-B636-4E14-B69A4F81F730}"/>
              </a:ext>
            </a:extLst>
          </p:cNvPr>
          <p:cNvSpPr txBox="1"/>
          <p:nvPr/>
        </p:nvSpPr>
        <p:spPr>
          <a:xfrm>
            <a:off x="770011" y="4346194"/>
            <a:ext cx="5862320" cy="269240"/>
          </a:xfrm>
          <a:prstGeom prst="rect">
            <a:avLst/>
          </a:prstGeom>
        </p:spPr>
        <p:txBody>
          <a:bodyPr vert="horz" wrap="square" lIns="0" tIns="12065" rIns="0" bIns="0" rtlCol="0">
            <a:spAutoFit/>
          </a:bodyPr>
          <a:lstStyle/>
          <a:p>
            <a:pPr marL="12700">
              <a:lnSpc>
                <a:spcPct val="100000"/>
              </a:lnSpc>
              <a:spcBef>
                <a:spcPts val="95"/>
              </a:spcBef>
            </a:pPr>
            <a:r>
              <a:rPr sz="1600" spc="-20" dirty="0">
                <a:latin typeface="Carlito"/>
                <a:cs typeface="Carlito"/>
              </a:rPr>
              <a:t>Green indicates successful </a:t>
            </a:r>
            <a:r>
              <a:rPr sz="1600" spc="-10" dirty="0">
                <a:latin typeface="Carlito"/>
                <a:cs typeface="Carlito"/>
              </a:rPr>
              <a:t>launch; </a:t>
            </a:r>
            <a:r>
              <a:rPr sz="1600" spc="-15" dirty="0">
                <a:latin typeface="Carlito"/>
                <a:cs typeface="Carlito"/>
              </a:rPr>
              <a:t>Purple </a:t>
            </a:r>
            <a:r>
              <a:rPr sz="1600" spc="-20" dirty="0">
                <a:latin typeface="Carlito"/>
                <a:cs typeface="Carlito"/>
              </a:rPr>
              <a:t>indicates unsuccessful</a:t>
            </a:r>
            <a:r>
              <a:rPr sz="1600" spc="180" dirty="0">
                <a:latin typeface="Carlito"/>
                <a:cs typeface="Carlito"/>
              </a:rPr>
              <a:t> </a:t>
            </a:r>
            <a:r>
              <a:rPr sz="1600" spc="-10" dirty="0">
                <a:latin typeface="Carlito"/>
                <a:cs typeface="Carlito"/>
              </a:rPr>
              <a:t>launch.</a:t>
            </a:r>
            <a:endParaRPr sz="1600">
              <a:latin typeface="Carlito"/>
              <a:cs typeface="Carlito"/>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2" name="object 6">
            <a:extLst>
              <a:ext uri="{FF2B5EF4-FFF2-40B4-BE49-F238E27FC236}">
                <a16:creationId xmlns:a16="http://schemas.microsoft.com/office/drawing/2014/main" id="{54EC9921-1E8B-14E5-9DCA-EA2D51E98606}"/>
              </a:ext>
            </a:extLst>
          </p:cNvPr>
          <p:cNvSpPr txBox="1"/>
          <p:nvPr/>
        </p:nvSpPr>
        <p:spPr>
          <a:xfrm>
            <a:off x="902614" y="5103774"/>
            <a:ext cx="5099050" cy="588303"/>
          </a:xfrm>
          <a:prstGeom prst="rect">
            <a:avLst/>
          </a:prstGeom>
        </p:spPr>
        <p:txBody>
          <a:bodyPr vert="horz" wrap="square" lIns="0" tIns="12700" rIns="0" bIns="0" rtlCol="0">
            <a:spAutoFit/>
          </a:bodyPr>
          <a:lstStyle/>
          <a:p>
            <a:pPr marL="12700" marR="5080">
              <a:lnSpc>
                <a:spcPct val="121400"/>
              </a:lnSpc>
              <a:spcBef>
                <a:spcPts val="100"/>
              </a:spcBef>
            </a:pPr>
            <a:r>
              <a:rPr sz="1600" spc="-25" dirty="0">
                <a:latin typeface="Carlito"/>
                <a:cs typeface="Carlito"/>
              </a:rPr>
              <a:t>Payload </a:t>
            </a:r>
            <a:r>
              <a:rPr sz="1600" spc="-5" dirty="0">
                <a:latin typeface="Carlito"/>
                <a:cs typeface="Carlito"/>
              </a:rPr>
              <a:t>mass </a:t>
            </a:r>
            <a:r>
              <a:rPr sz="1600" spc="-20" dirty="0">
                <a:latin typeface="Carlito"/>
                <a:cs typeface="Carlito"/>
              </a:rPr>
              <a:t>appears </a:t>
            </a:r>
            <a:r>
              <a:rPr sz="1600" spc="-15" dirty="0">
                <a:latin typeface="Carlito"/>
                <a:cs typeface="Carlito"/>
              </a:rPr>
              <a:t>to </a:t>
            </a:r>
            <a:r>
              <a:rPr sz="1600" spc="-20" dirty="0">
                <a:latin typeface="Carlito"/>
                <a:cs typeface="Carlito"/>
              </a:rPr>
              <a:t>fall mostly between </a:t>
            </a:r>
            <a:r>
              <a:rPr sz="1600" spc="-10" dirty="0">
                <a:latin typeface="Carlito"/>
                <a:cs typeface="Carlito"/>
              </a:rPr>
              <a:t>0-6000 </a:t>
            </a:r>
            <a:r>
              <a:rPr sz="1600" spc="-5" dirty="0">
                <a:latin typeface="Carlito"/>
                <a:cs typeface="Carlito"/>
              </a:rPr>
              <a:t>kg.  </a:t>
            </a:r>
            <a:r>
              <a:rPr sz="1600" spc="-25" dirty="0">
                <a:latin typeface="Carlito"/>
                <a:cs typeface="Carlito"/>
              </a:rPr>
              <a:t>Different </a:t>
            </a:r>
            <a:r>
              <a:rPr sz="1600" spc="-5" dirty="0">
                <a:latin typeface="Carlito"/>
                <a:cs typeface="Carlito"/>
              </a:rPr>
              <a:t>launch </a:t>
            </a:r>
            <a:r>
              <a:rPr sz="1600" spc="-10" dirty="0">
                <a:latin typeface="Carlito"/>
                <a:cs typeface="Carlito"/>
              </a:rPr>
              <a:t>sites </a:t>
            </a:r>
            <a:r>
              <a:rPr sz="1600" spc="-5" dirty="0">
                <a:latin typeface="Carlito"/>
                <a:cs typeface="Carlito"/>
              </a:rPr>
              <a:t>also </a:t>
            </a:r>
            <a:r>
              <a:rPr sz="1600" spc="-15" dirty="0">
                <a:latin typeface="Carlito"/>
                <a:cs typeface="Carlito"/>
              </a:rPr>
              <a:t>seem to use </a:t>
            </a:r>
            <a:r>
              <a:rPr sz="1600" spc="-25" dirty="0">
                <a:latin typeface="Carlito"/>
                <a:cs typeface="Carlito"/>
              </a:rPr>
              <a:t>different </a:t>
            </a:r>
            <a:r>
              <a:rPr sz="1600" spc="-20" dirty="0">
                <a:latin typeface="Carlito"/>
                <a:cs typeface="Carlito"/>
              </a:rPr>
              <a:t>payload</a:t>
            </a:r>
            <a:r>
              <a:rPr sz="1600" spc="-10" dirty="0">
                <a:latin typeface="Carlito"/>
                <a:cs typeface="Carlito"/>
              </a:rPr>
              <a:t> </a:t>
            </a:r>
            <a:r>
              <a:rPr sz="1600" spc="-5" dirty="0">
                <a:latin typeface="Carlito"/>
                <a:cs typeface="Carlito"/>
              </a:rPr>
              <a:t>mass.</a:t>
            </a:r>
            <a:endParaRPr sz="1600" dirty="0">
              <a:latin typeface="Carlito"/>
              <a:cs typeface="Carlito"/>
            </a:endParaRPr>
          </a:p>
        </p:txBody>
      </p:sp>
      <p:sp>
        <p:nvSpPr>
          <p:cNvPr id="6" name="object 7">
            <a:extLst>
              <a:ext uri="{FF2B5EF4-FFF2-40B4-BE49-F238E27FC236}">
                <a16:creationId xmlns:a16="http://schemas.microsoft.com/office/drawing/2014/main" id="{26786768-FB66-31C2-B54B-3DA9D06F1235}"/>
              </a:ext>
            </a:extLst>
          </p:cNvPr>
          <p:cNvSpPr/>
          <p:nvPr/>
        </p:nvSpPr>
        <p:spPr>
          <a:xfrm>
            <a:off x="39623" y="1653539"/>
            <a:ext cx="12100560" cy="2377439"/>
          </a:xfrm>
          <a:prstGeom prst="rect">
            <a:avLst/>
          </a:prstGeom>
          <a:blipFill>
            <a:blip r:embed="rId3" cstate="print"/>
            <a:stretch>
              <a:fillRect/>
            </a:stretch>
          </a:blipFill>
        </p:spPr>
        <p:txBody>
          <a:bodyPr wrap="square" lIns="0" tIns="0" rIns="0" bIns="0" rtlCol="0"/>
          <a:lstStyle/>
          <a:p>
            <a:endParaRPr/>
          </a:p>
        </p:txBody>
      </p:sp>
      <p:sp>
        <p:nvSpPr>
          <p:cNvPr id="7" name="object 8">
            <a:extLst>
              <a:ext uri="{FF2B5EF4-FFF2-40B4-BE49-F238E27FC236}">
                <a16:creationId xmlns:a16="http://schemas.microsoft.com/office/drawing/2014/main" id="{CEDA81DB-7B7C-6B22-75DB-039DD33562AC}"/>
              </a:ext>
            </a:extLst>
          </p:cNvPr>
          <p:cNvSpPr txBox="1"/>
          <p:nvPr/>
        </p:nvSpPr>
        <p:spPr>
          <a:xfrm>
            <a:off x="902614" y="4346194"/>
            <a:ext cx="5862320" cy="269240"/>
          </a:xfrm>
          <a:prstGeom prst="rect">
            <a:avLst/>
          </a:prstGeom>
        </p:spPr>
        <p:txBody>
          <a:bodyPr vert="horz" wrap="square" lIns="0" tIns="12065" rIns="0" bIns="0" rtlCol="0">
            <a:spAutoFit/>
          </a:bodyPr>
          <a:lstStyle/>
          <a:p>
            <a:pPr marL="12700">
              <a:lnSpc>
                <a:spcPct val="100000"/>
              </a:lnSpc>
              <a:spcBef>
                <a:spcPts val="95"/>
              </a:spcBef>
            </a:pPr>
            <a:r>
              <a:rPr sz="1600" spc="-20" dirty="0">
                <a:latin typeface="Carlito"/>
                <a:cs typeface="Carlito"/>
              </a:rPr>
              <a:t>Green indicates successful </a:t>
            </a:r>
            <a:r>
              <a:rPr sz="1600" spc="-10" dirty="0">
                <a:latin typeface="Carlito"/>
                <a:cs typeface="Carlito"/>
              </a:rPr>
              <a:t>launch; </a:t>
            </a:r>
            <a:r>
              <a:rPr sz="1600" spc="-15" dirty="0">
                <a:latin typeface="Carlito"/>
                <a:cs typeface="Carlito"/>
              </a:rPr>
              <a:t>Purple </a:t>
            </a:r>
            <a:r>
              <a:rPr sz="1600" spc="-20" dirty="0">
                <a:latin typeface="Carlito"/>
                <a:cs typeface="Carlito"/>
              </a:rPr>
              <a:t>indicates unsuccessful</a:t>
            </a:r>
            <a:r>
              <a:rPr sz="1600" spc="185" dirty="0">
                <a:latin typeface="Carlito"/>
                <a:cs typeface="Carlito"/>
              </a:rPr>
              <a:t> </a:t>
            </a:r>
            <a:r>
              <a:rPr sz="1600" spc="-10" dirty="0">
                <a:latin typeface="Carlito"/>
                <a:cs typeface="Carlito"/>
              </a:rPr>
              <a:t>launch.</a:t>
            </a:r>
            <a:endParaRPr sz="1600">
              <a:latin typeface="Carlito"/>
              <a:cs typeface="Carlito"/>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object 6">
            <a:extLst>
              <a:ext uri="{FF2B5EF4-FFF2-40B4-BE49-F238E27FC236}">
                <a16:creationId xmlns:a16="http://schemas.microsoft.com/office/drawing/2014/main" id="{A966D6CD-3AFA-0690-22AA-B727C8F0A3FB}"/>
              </a:ext>
            </a:extLst>
          </p:cNvPr>
          <p:cNvSpPr txBox="1"/>
          <p:nvPr/>
        </p:nvSpPr>
        <p:spPr>
          <a:xfrm>
            <a:off x="1177848" y="5053403"/>
            <a:ext cx="6502400" cy="1499870"/>
          </a:xfrm>
          <a:prstGeom prst="rect">
            <a:avLst/>
          </a:prstGeom>
        </p:spPr>
        <p:txBody>
          <a:bodyPr vert="horz" wrap="square" lIns="0" tIns="12700" rIns="0" bIns="0" rtlCol="0">
            <a:spAutoFit/>
          </a:bodyPr>
          <a:lstStyle/>
          <a:p>
            <a:pPr marL="12700" marR="5080">
              <a:lnSpc>
                <a:spcPct val="120800"/>
              </a:lnSpc>
              <a:spcBef>
                <a:spcPts val="100"/>
              </a:spcBef>
            </a:pPr>
            <a:r>
              <a:rPr sz="1600" spc="-15" dirty="0">
                <a:latin typeface="Carlito"/>
                <a:cs typeface="Carlito"/>
              </a:rPr>
              <a:t>ES-L1 </a:t>
            </a:r>
            <a:r>
              <a:rPr sz="1600" spc="-20" dirty="0">
                <a:latin typeface="Carlito"/>
                <a:cs typeface="Carlito"/>
              </a:rPr>
              <a:t>(1), </a:t>
            </a:r>
            <a:r>
              <a:rPr sz="1600" spc="-25" dirty="0">
                <a:latin typeface="Carlito"/>
                <a:cs typeface="Carlito"/>
              </a:rPr>
              <a:t>GEO </a:t>
            </a:r>
            <a:r>
              <a:rPr sz="1600" spc="-20" dirty="0">
                <a:latin typeface="Carlito"/>
                <a:cs typeface="Carlito"/>
              </a:rPr>
              <a:t>(1), HEO </a:t>
            </a:r>
            <a:r>
              <a:rPr sz="1600" spc="-15" dirty="0">
                <a:latin typeface="Carlito"/>
                <a:cs typeface="Carlito"/>
              </a:rPr>
              <a:t>(1) </a:t>
            </a:r>
            <a:r>
              <a:rPr sz="1600" spc="-25" dirty="0">
                <a:latin typeface="Carlito"/>
                <a:cs typeface="Carlito"/>
              </a:rPr>
              <a:t>have </a:t>
            </a:r>
            <a:r>
              <a:rPr sz="1600" spc="-20" dirty="0">
                <a:latin typeface="Carlito"/>
                <a:cs typeface="Carlito"/>
              </a:rPr>
              <a:t>100% </a:t>
            </a:r>
            <a:r>
              <a:rPr sz="1600" spc="-15" dirty="0">
                <a:latin typeface="Carlito"/>
                <a:cs typeface="Carlito"/>
              </a:rPr>
              <a:t>success </a:t>
            </a:r>
            <a:r>
              <a:rPr sz="1600" spc="-40" dirty="0">
                <a:latin typeface="Carlito"/>
                <a:cs typeface="Carlito"/>
              </a:rPr>
              <a:t>rate </a:t>
            </a:r>
            <a:r>
              <a:rPr sz="1600" spc="-15" dirty="0">
                <a:latin typeface="Carlito"/>
                <a:cs typeface="Carlito"/>
              </a:rPr>
              <a:t>(sample </a:t>
            </a:r>
            <a:r>
              <a:rPr sz="1600" spc="-20" dirty="0">
                <a:latin typeface="Carlito"/>
                <a:cs typeface="Carlito"/>
              </a:rPr>
              <a:t>sizes </a:t>
            </a:r>
            <a:r>
              <a:rPr sz="1600" spc="-5" dirty="0">
                <a:latin typeface="Carlito"/>
                <a:cs typeface="Carlito"/>
              </a:rPr>
              <a:t>in </a:t>
            </a:r>
            <a:r>
              <a:rPr sz="1600" spc="-20" dirty="0">
                <a:latin typeface="Carlito"/>
                <a:cs typeface="Carlito"/>
              </a:rPr>
              <a:t>parenthesis)  </a:t>
            </a:r>
            <a:r>
              <a:rPr sz="1600" spc="-10" dirty="0">
                <a:latin typeface="Carlito"/>
                <a:cs typeface="Carlito"/>
              </a:rPr>
              <a:t>SSO </a:t>
            </a:r>
            <a:r>
              <a:rPr sz="1600" spc="-15" dirty="0">
                <a:latin typeface="Carlito"/>
                <a:cs typeface="Carlito"/>
              </a:rPr>
              <a:t>(5) </a:t>
            </a:r>
            <a:r>
              <a:rPr sz="1600" spc="-5" dirty="0">
                <a:latin typeface="Carlito"/>
                <a:cs typeface="Carlito"/>
              </a:rPr>
              <a:t>has </a:t>
            </a:r>
            <a:r>
              <a:rPr sz="1600" spc="-20" dirty="0">
                <a:latin typeface="Carlito"/>
                <a:cs typeface="Carlito"/>
              </a:rPr>
              <a:t>100% </a:t>
            </a:r>
            <a:r>
              <a:rPr sz="1600" spc="-10" dirty="0">
                <a:latin typeface="Carlito"/>
                <a:cs typeface="Carlito"/>
              </a:rPr>
              <a:t>success</a:t>
            </a:r>
            <a:r>
              <a:rPr sz="1600" spc="45" dirty="0">
                <a:latin typeface="Carlito"/>
                <a:cs typeface="Carlito"/>
              </a:rPr>
              <a:t> </a:t>
            </a:r>
            <a:r>
              <a:rPr sz="1600" spc="-40" dirty="0">
                <a:latin typeface="Carlito"/>
                <a:cs typeface="Carlito"/>
              </a:rPr>
              <a:t>rate</a:t>
            </a:r>
            <a:endParaRPr sz="1600" dirty="0">
              <a:latin typeface="Carlito"/>
              <a:cs typeface="Carlito"/>
            </a:endParaRPr>
          </a:p>
          <a:p>
            <a:pPr marL="12700">
              <a:lnSpc>
                <a:spcPct val="100000"/>
              </a:lnSpc>
              <a:spcBef>
                <a:spcPts val="250"/>
              </a:spcBef>
            </a:pPr>
            <a:r>
              <a:rPr sz="1600" spc="-25" dirty="0">
                <a:latin typeface="Carlito"/>
                <a:cs typeface="Carlito"/>
              </a:rPr>
              <a:t>VLEO </a:t>
            </a:r>
            <a:r>
              <a:rPr sz="1600" spc="-20" dirty="0">
                <a:latin typeface="Carlito"/>
                <a:cs typeface="Carlito"/>
              </a:rPr>
              <a:t>(14) </a:t>
            </a:r>
            <a:r>
              <a:rPr sz="1600" spc="-5" dirty="0">
                <a:latin typeface="Carlito"/>
                <a:cs typeface="Carlito"/>
              </a:rPr>
              <a:t>has </a:t>
            </a:r>
            <a:r>
              <a:rPr sz="1600" spc="-20" dirty="0">
                <a:latin typeface="Carlito"/>
                <a:cs typeface="Carlito"/>
              </a:rPr>
              <a:t>decent </a:t>
            </a:r>
            <a:r>
              <a:rPr sz="1600" spc="-15" dirty="0">
                <a:latin typeface="Carlito"/>
                <a:cs typeface="Carlito"/>
              </a:rPr>
              <a:t>success </a:t>
            </a:r>
            <a:r>
              <a:rPr sz="1600" spc="-40" dirty="0">
                <a:latin typeface="Carlito"/>
                <a:cs typeface="Carlito"/>
              </a:rPr>
              <a:t>rate </a:t>
            </a:r>
            <a:r>
              <a:rPr sz="1600" spc="-5" dirty="0">
                <a:latin typeface="Carlito"/>
                <a:cs typeface="Carlito"/>
              </a:rPr>
              <a:t>and</a:t>
            </a:r>
            <a:r>
              <a:rPr sz="1600" spc="150" dirty="0">
                <a:latin typeface="Carlito"/>
                <a:cs typeface="Carlito"/>
              </a:rPr>
              <a:t> </a:t>
            </a:r>
            <a:r>
              <a:rPr sz="1600" spc="-25" dirty="0">
                <a:latin typeface="Carlito"/>
                <a:cs typeface="Carlito"/>
              </a:rPr>
              <a:t>attempts</a:t>
            </a:r>
            <a:endParaRPr sz="1600" dirty="0">
              <a:latin typeface="Carlito"/>
              <a:cs typeface="Carlito"/>
            </a:endParaRPr>
          </a:p>
          <a:p>
            <a:pPr marL="12700">
              <a:lnSpc>
                <a:spcPct val="100000"/>
              </a:lnSpc>
              <a:spcBef>
                <a:spcPts val="395"/>
              </a:spcBef>
            </a:pPr>
            <a:r>
              <a:rPr sz="1600" spc="-5" dirty="0">
                <a:latin typeface="Carlito"/>
                <a:cs typeface="Carlito"/>
              </a:rPr>
              <a:t>SO </a:t>
            </a:r>
            <a:r>
              <a:rPr sz="1600" spc="-15" dirty="0">
                <a:latin typeface="Carlito"/>
                <a:cs typeface="Carlito"/>
              </a:rPr>
              <a:t>(1) </a:t>
            </a:r>
            <a:r>
              <a:rPr sz="1600" spc="-5" dirty="0">
                <a:latin typeface="Carlito"/>
                <a:cs typeface="Carlito"/>
              </a:rPr>
              <a:t>has </a:t>
            </a:r>
            <a:r>
              <a:rPr sz="1600" spc="-15" dirty="0">
                <a:latin typeface="Carlito"/>
                <a:cs typeface="Carlito"/>
              </a:rPr>
              <a:t>0% success</a:t>
            </a:r>
            <a:r>
              <a:rPr sz="1600" spc="85" dirty="0">
                <a:latin typeface="Carlito"/>
                <a:cs typeface="Carlito"/>
              </a:rPr>
              <a:t> </a:t>
            </a:r>
            <a:r>
              <a:rPr sz="1600" spc="-40" dirty="0">
                <a:latin typeface="Carlito"/>
                <a:cs typeface="Carlito"/>
              </a:rPr>
              <a:t>rate</a:t>
            </a:r>
            <a:endParaRPr sz="1600" dirty="0">
              <a:latin typeface="Carlito"/>
              <a:cs typeface="Carlito"/>
            </a:endParaRPr>
          </a:p>
          <a:p>
            <a:pPr marL="12700">
              <a:lnSpc>
                <a:spcPct val="100000"/>
              </a:lnSpc>
              <a:spcBef>
                <a:spcPts val="565"/>
              </a:spcBef>
            </a:pPr>
            <a:r>
              <a:rPr sz="1600" spc="-40" dirty="0">
                <a:latin typeface="Carlito"/>
                <a:cs typeface="Carlito"/>
              </a:rPr>
              <a:t>GTO </a:t>
            </a:r>
            <a:r>
              <a:rPr sz="1600" spc="-20" dirty="0">
                <a:latin typeface="Carlito"/>
                <a:cs typeface="Carlito"/>
              </a:rPr>
              <a:t>(27) </a:t>
            </a:r>
            <a:r>
              <a:rPr sz="1600" spc="-5" dirty="0">
                <a:latin typeface="Carlito"/>
                <a:cs typeface="Carlito"/>
              </a:rPr>
              <a:t>has the </a:t>
            </a:r>
            <a:r>
              <a:rPr sz="1600" spc="-20" dirty="0">
                <a:latin typeface="Carlito"/>
                <a:cs typeface="Carlito"/>
              </a:rPr>
              <a:t>around 50% </a:t>
            </a:r>
            <a:r>
              <a:rPr sz="1600" spc="-15" dirty="0">
                <a:latin typeface="Carlito"/>
                <a:cs typeface="Carlito"/>
              </a:rPr>
              <a:t>success </a:t>
            </a:r>
            <a:r>
              <a:rPr sz="1600" spc="-40" dirty="0">
                <a:latin typeface="Carlito"/>
                <a:cs typeface="Carlito"/>
              </a:rPr>
              <a:t>rate </a:t>
            </a:r>
            <a:r>
              <a:rPr sz="1600" spc="-15" dirty="0">
                <a:latin typeface="Carlito"/>
                <a:cs typeface="Carlito"/>
              </a:rPr>
              <a:t>but </a:t>
            </a:r>
            <a:r>
              <a:rPr sz="1600" spc="-20" dirty="0">
                <a:latin typeface="Carlito"/>
                <a:cs typeface="Carlito"/>
              </a:rPr>
              <a:t>largest</a:t>
            </a:r>
            <a:r>
              <a:rPr sz="1600" spc="225" dirty="0">
                <a:latin typeface="Carlito"/>
                <a:cs typeface="Carlito"/>
              </a:rPr>
              <a:t> </a:t>
            </a:r>
            <a:r>
              <a:rPr sz="1600" spc="-5" dirty="0">
                <a:latin typeface="Carlito"/>
                <a:cs typeface="Carlito"/>
              </a:rPr>
              <a:t>sample</a:t>
            </a:r>
            <a:endParaRPr sz="1600" dirty="0">
              <a:latin typeface="Carlito"/>
              <a:cs typeface="Carlito"/>
            </a:endParaRPr>
          </a:p>
        </p:txBody>
      </p:sp>
      <p:sp>
        <p:nvSpPr>
          <p:cNvPr id="6" name="object 7">
            <a:extLst>
              <a:ext uri="{FF2B5EF4-FFF2-40B4-BE49-F238E27FC236}">
                <a16:creationId xmlns:a16="http://schemas.microsoft.com/office/drawing/2014/main" id="{70C35A00-84BB-F8A1-7FBB-287E66C3C6DC}"/>
              </a:ext>
            </a:extLst>
          </p:cNvPr>
          <p:cNvSpPr/>
          <p:nvPr/>
        </p:nvSpPr>
        <p:spPr>
          <a:xfrm>
            <a:off x="2321051" y="1400835"/>
            <a:ext cx="5430011" cy="3514344"/>
          </a:xfrm>
          <a:prstGeom prst="rect">
            <a:avLst/>
          </a:prstGeom>
          <a:blipFill>
            <a:blip r:embed="rId3" cstate="print"/>
            <a:stretch>
              <a:fillRect/>
            </a:stretch>
          </a:blipFill>
        </p:spPr>
        <p:txBody>
          <a:bodyPr wrap="square" lIns="0" tIns="0" rIns="0" bIns="0" rtlCol="0"/>
          <a:lstStyle/>
          <a:p>
            <a:endParaRPr/>
          </a:p>
        </p:txBody>
      </p:sp>
      <p:sp>
        <p:nvSpPr>
          <p:cNvPr id="7" name="object 8">
            <a:extLst>
              <a:ext uri="{FF2B5EF4-FFF2-40B4-BE49-F238E27FC236}">
                <a16:creationId xmlns:a16="http://schemas.microsoft.com/office/drawing/2014/main" id="{8AC8BD76-2120-5559-7C7C-D1BD78AB1935}"/>
              </a:ext>
            </a:extLst>
          </p:cNvPr>
          <p:cNvSpPr txBox="1"/>
          <p:nvPr/>
        </p:nvSpPr>
        <p:spPr>
          <a:xfrm>
            <a:off x="8403463" y="3387597"/>
            <a:ext cx="2179320" cy="1123315"/>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Carlito"/>
                <a:cs typeface="Carlito"/>
              </a:rPr>
              <a:t>Success </a:t>
            </a:r>
            <a:r>
              <a:rPr sz="1800" spc="-25" dirty="0">
                <a:latin typeface="Carlito"/>
                <a:cs typeface="Carlito"/>
              </a:rPr>
              <a:t>Rate </a:t>
            </a:r>
            <a:r>
              <a:rPr sz="1800" spc="-20" dirty="0">
                <a:latin typeface="Carlito"/>
                <a:cs typeface="Carlito"/>
              </a:rPr>
              <a:t>Scale</a:t>
            </a:r>
            <a:r>
              <a:rPr sz="1800" spc="-65" dirty="0">
                <a:latin typeface="Carlito"/>
                <a:cs typeface="Carlito"/>
              </a:rPr>
              <a:t> </a:t>
            </a:r>
            <a:r>
              <a:rPr sz="1800" spc="-5" dirty="0">
                <a:latin typeface="Carlito"/>
                <a:cs typeface="Carlito"/>
              </a:rPr>
              <a:t>with  </a:t>
            </a:r>
            <a:r>
              <a:rPr sz="1800" dirty="0">
                <a:latin typeface="Carlito"/>
                <a:cs typeface="Carlito"/>
              </a:rPr>
              <a:t>0 as</a:t>
            </a:r>
            <a:r>
              <a:rPr sz="1800" spc="-70" dirty="0">
                <a:latin typeface="Carlito"/>
                <a:cs typeface="Carlito"/>
              </a:rPr>
              <a:t> </a:t>
            </a:r>
            <a:r>
              <a:rPr sz="1800" spc="-5" dirty="0">
                <a:latin typeface="Carlito"/>
                <a:cs typeface="Carlito"/>
              </a:rPr>
              <a:t>0%</a:t>
            </a:r>
            <a:endParaRPr sz="1800">
              <a:latin typeface="Carlito"/>
              <a:cs typeface="Carlito"/>
            </a:endParaRPr>
          </a:p>
          <a:p>
            <a:pPr marL="12700" marR="1182370">
              <a:lnSpc>
                <a:spcPct val="100000"/>
              </a:lnSpc>
            </a:pPr>
            <a:r>
              <a:rPr sz="1800" dirty="0">
                <a:latin typeface="Carlito"/>
                <a:cs typeface="Carlito"/>
              </a:rPr>
              <a:t>0.6 as</a:t>
            </a:r>
            <a:r>
              <a:rPr sz="1800" spc="-195" dirty="0">
                <a:latin typeface="Carlito"/>
                <a:cs typeface="Carlito"/>
              </a:rPr>
              <a:t> </a:t>
            </a:r>
            <a:r>
              <a:rPr sz="1800" dirty="0">
                <a:latin typeface="Carlito"/>
                <a:cs typeface="Carlito"/>
              </a:rPr>
              <a:t>60%  1 as</a:t>
            </a:r>
            <a:r>
              <a:rPr sz="1800" spc="-125" dirty="0">
                <a:latin typeface="Carlito"/>
                <a:cs typeface="Carlito"/>
              </a:rPr>
              <a:t> </a:t>
            </a:r>
            <a:r>
              <a:rPr sz="1800" spc="-5" dirty="0">
                <a:latin typeface="Carlito"/>
                <a:cs typeface="Carlito"/>
              </a:rPr>
              <a:t>100%</a:t>
            </a:r>
            <a:endParaRPr sz="1800">
              <a:latin typeface="Carlito"/>
              <a:cs typeface="Carlito"/>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object 6">
            <a:extLst>
              <a:ext uri="{FF2B5EF4-FFF2-40B4-BE49-F238E27FC236}">
                <a16:creationId xmlns:a16="http://schemas.microsoft.com/office/drawing/2014/main" id="{2DB00204-298E-0EC6-8C41-D52612A7512E}"/>
              </a:ext>
            </a:extLst>
          </p:cNvPr>
          <p:cNvSpPr txBox="1"/>
          <p:nvPr/>
        </p:nvSpPr>
        <p:spPr>
          <a:xfrm>
            <a:off x="734028" y="4990497"/>
            <a:ext cx="8640445" cy="1207135"/>
          </a:xfrm>
          <a:prstGeom prst="rect">
            <a:avLst/>
          </a:prstGeom>
        </p:spPr>
        <p:txBody>
          <a:bodyPr vert="horz" wrap="square" lIns="0" tIns="12700" rIns="0" bIns="0" rtlCol="0">
            <a:spAutoFit/>
          </a:bodyPr>
          <a:lstStyle/>
          <a:p>
            <a:pPr marL="12700" marR="3951604">
              <a:lnSpc>
                <a:spcPct val="121200"/>
              </a:lnSpc>
              <a:spcBef>
                <a:spcPts val="100"/>
              </a:spcBef>
            </a:pPr>
            <a:r>
              <a:rPr sz="1600" spc="-15" dirty="0">
                <a:latin typeface="Carlito"/>
                <a:cs typeface="Carlito"/>
              </a:rPr>
              <a:t>Launch Orbit </a:t>
            </a:r>
            <a:r>
              <a:rPr sz="1600" spc="-25" dirty="0">
                <a:latin typeface="Carlito"/>
                <a:cs typeface="Carlito"/>
              </a:rPr>
              <a:t>preferences </a:t>
            </a:r>
            <a:r>
              <a:rPr sz="1600" spc="-5" dirty="0">
                <a:latin typeface="Carlito"/>
                <a:cs typeface="Carlito"/>
              </a:rPr>
              <a:t>changed </a:t>
            </a:r>
            <a:r>
              <a:rPr sz="1600" spc="-20" dirty="0">
                <a:latin typeface="Carlito"/>
                <a:cs typeface="Carlito"/>
              </a:rPr>
              <a:t>over </a:t>
            </a:r>
            <a:r>
              <a:rPr sz="1600" spc="-10" dirty="0">
                <a:latin typeface="Carlito"/>
                <a:cs typeface="Carlito"/>
              </a:rPr>
              <a:t>Flight </a:t>
            </a:r>
            <a:r>
              <a:rPr sz="1600" spc="-50" dirty="0">
                <a:latin typeface="Carlito"/>
                <a:cs typeface="Carlito"/>
              </a:rPr>
              <a:t>Number.  </a:t>
            </a:r>
            <a:r>
              <a:rPr sz="1600" spc="-15" dirty="0">
                <a:latin typeface="Carlito"/>
                <a:cs typeface="Carlito"/>
              </a:rPr>
              <a:t>Launch </a:t>
            </a:r>
            <a:r>
              <a:rPr sz="1600" spc="-25" dirty="0">
                <a:latin typeface="Carlito"/>
                <a:cs typeface="Carlito"/>
              </a:rPr>
              <a:t>Outcome </a:t>
            </a:r>
            <a:r>
              <a:rPr sz="1600" spc="-15" dirty="0">
                <a:latin typeface="Carlito"/>
                <a:cs typeface="Carlito"/>
              </a:rPr>
              <a:t>seems to </a:t>
            </a:r>
            <a:r>
              <a:rPr sz="1600" spc="-25" dirty="0">
                <a:latin typeface="Carlito"/>
                <a:cs typeface="Carlito"/>
              </a:rPr>
              <a:t>correlate </a:t>
            </a:r>
            <a:r>
              <a:rPr sz="1600" spc="-5" dirty="0">
                <a:latin typeface="Carlito"/>
                <a:cs typeface="Carlito"/>
              </a:rPr>
              <a:t>with this</a:t>
            </a:r>
            <a:r>
              <a:rPr sz="1600" spc="120" dirty="0">
                <a:latin typeface="Carlito"/>
                <a:cs typeface="Carlito"/>
              </a:rPr>
              <a:t> </a:t>
            </a:r>
            <a:r>
              <a:rPr sz="1600" spc="-25" dirty="0">
                <a:latin typeface="Carlito"/>
                <a:cs typeface="Carlito"/>
              </a:rPr>
              <a:t>preference.</a:t>
            </a:r>
            <a:endParaRPr sz="1600" dirty="0">
              <a:latin typeface="Carlito"/>
              <a:cs typeface="Carlito"/>
            </a:endParaRPr>
          </a:p>
          <a:p>
            <a:pPr marL="12700" marR="5080">
              <a:lnSpc>
                <a:spcPts val="2330"/>
              </a:lnSpc>
              <a:spcBef>
                <a:spcPts val="135"/>
              </a:spcBef>
            </a:pPr>
            <a:r>
              <a:rPr sz="1600" spc="-15" dirty="0">
                <a:latin typeface="Carlito"/>
                <a:cs typeface="Carlito"/>
              </a:rPr>
              <a:t>SpaceX </a:t>
            </a:r>
            <a:r>
              <a:rPr sz="1600" spc="-20" dirty="0">
                <a:latin typeface="Carlito"/>
                <a:cs typeface="Carlito"/>
              </a:rPr>
              <a:t>started </a:t>
            </a:r>
            <a:r>
              <a:rPr sz="1600" spc="-5" dirty="0">
                <a:latin typeface="Carlito"/>
                <a:cs typeface="Carlito"/>
              </a:rPr>
              <a:t>with </a:t>
            </a:r>
            <a:r>
              <a:rPr sz="1600" spc="-25" dirty="0">
                <a:latin typeface="Carlito"/>
                <a:cs typeface="Carlito"/>
              </a:rPr>
              <a:t>LEO </a:t>
            </a:r>
            <a:r>
              <a:rPr sz="1600" spc="-5" dirty="0">
                <a:latin typeface="Carlito"/>
                <a:cs typeface="Carlito"/>
              </a:rPr>
              <a:t>orbits which </a:t>
            </a:r>
            <a:r>
              <a:rPr sz="1600" spc="-20" dirty="0">
                <a:latin typeface="Carlito"/>
                <a:cs typeface="Carlito"/>
              </a:rPr>
              <a:t>saw </a:t>
            </a:r>
            <a:r>
              <a:rPr sz="1600" spc="-25" dirty="0">
                <a:latin typeface="Carlito"/>
                <a:cs typeface="Carlito"/>
              </a:rPr>
              <a:t>moderate </a:t>
            </a:r>
            <a:r>
              <a:rPr sz="1600" spc="-15" dirty="0">
                <a:latin typeface="Carlito"/>
                <a:cs typeface="Carlito"/>
              </a:rPr>
              <a:t>success </a:t>
            </a:r>
            <a:r>
              <a:rPr sz="1600" spc="-25" dirty="0">
                <a:latin typeface="Carlito"/>
                <a:cs typeface="Carlito"/>
              </a:rPr>
              <a:t>LEO </a:t>
            </a:r>
            <a:r>
              <a:rPr sz="1600" spc="-5" dirty="0">
                <a:latin typeface="Carlito"/>
                <a:cs typeface="Carlito"/>
              </a:rPr>
              <a:t>and </a:t>
            </a:r>
            <a:r>
              <a:rPr sz="1600" spc="-25" dirty="0">
                <a:latin typeface="Carlito"/>
                <a:cs typeface="Carlito"/>
              </a:rPr>
              <a:t>returned </a:t>
            </a:r>
            <a:r>
              <a:rPr sz="1600" spc="-15" dirty="0">
                <a:latin typeface="Carlito"/>
                <a:cs typeface="Carlito"/>
              </a:rPr>
              <a:t>to </a:t>
            </a:r>
            <a:r>
              <a:rPr sz="1600" spc="-25" dirty="0">
                <a:latin typeface="Carlito"/>
                <a:cs typeface="Carlito"/>
              </a:rPr>
              <a:t>VLEO </a:t>
            </a:r>
            <a:r>
              <a:rPr sz="1600" dirty="0">
                <a:latin typeface="Carlito"/>
                <a:cs typeface="Carlito"/>
              </a:rPr>
              <a:t>in </a:t>
            </a:r>
            <a:r>
              <a:rPr sz="1600" spc="-25" dirty="0">
                <a:latin typeface="Carlito"/>
                <a:cs typeface="Carlito"/>
              </a:rPr>
              <a:t>recent </a:t>
            </a:r>
            <a:r>
              <a:rPr sz="1600" spc="-5" dirty="0">
                <a:latin typeface="Carlito"/>
                <a:cs typeface="Carlito"/>
              </a:rPr>
              <a:t>launches  </a:t>
            </a:r>
            <a:r>
              <a:rPr sz="1600" spc="-15" dirty="0">
                <a:latin typeface="Carlito"/>
                <a:cs typeface="Carlito"/>
              </a:rPr>
              <a:t>SpaceX </a:t>
            </a:r>
            <a:r>
              <a:rPr sz="1600" spc="-20" dirty="0">
                <a:latin typeface="Carlito"/>
                <a:cs typeface="Carlito"/>
              </a:rPr>
              <a:t>appears </a:t>
            </a:r>
            <a:r>
              <a:rPr sz="1600" spc="-15" dirty="0">
                <a:latin typeface="Carlito"/>
                <a:cs typeface="Carlito"/>
              </a:rPr>
              <a:t>to </a:t>
            </a:r>
            <a:r>
              <a:rPr sz="1600" spc="-25" dirty="0">
                <a:latin typeface="Carlito"/>
                <a:cs typeface="Carlito"/>
              </a:rPr>
              <a:t>perform better </a:t>
            </a:r>
            <a:r>
              <a:rPr sz="1600" dirty="0">
                <a:latin typeface="Carlito"/>
                <a:cs typeface="Carlito"/>
              </a:rPr>
              <a:t>in </a:t>
            </a:r>
            <a:r>
              <a:rPr sz="1600" spc="-20" dirty="0">
                <a:latin typeface="Carlito"/>
                <a:cs typeface="Carlito"/>
              </a:rPr>
              <a:t>lower </a:t>
            </a:r>
            <a:r>
              <a:rPr sz="1600" spc="-5" dirty="0">
                <a:latin typeface="Carlito"/>
                <a:cs typeface="Carlito"/>
              </a:rPr>
              <a:t>orbits or </a:t>
            </a:r>
            <a:r>
              <a:rPr sz="1600" spc="-20" dirty="0">
                <a:latin typeface="Carlito"/>
                <a:cs typeface="Carlito"/>
              </a:rPr>
              <a:t>Sun-synchronous</a:t>
            </a:r>
            <a:r>
              <a:rPr sz="1600" spc="275" dirty="0">
                <a:latin typeface="Carlito"/>
                <a:cs typeface="Carlito"/>
              </a:rPr>
              <a:t> </a:t>
            </a:r>
            <a:r>
              <a:rPr sz="1600" spc="-5" dirty="0">
                <a:latin typeface="Carlito"/>
                <a:cs typeface="Carlito"/>
              </a:rPr>
              <a:t>orbits</a:t>
            </a:r>
            <a:endParaRPr sz="1600" dirty="0">
              <a:latin typeface="Carlito"/>
              <a:cs typeface="Carlito"/>
            </a:endParaRPr>
          </a:p>
        </p:txBody>
      </p:sp>
      <p:sp>
        <p:nvSpPr>
          <p:cNvPr id="6" name="object 7">
            <a:extLst>
              <a:ext uri="{FF2B5EF4-FFF2-40B4-BE49-F238E27FC236}">
                <a16:creationId xmlns:a16="http://schemas.microsoft.com/office/drawing/2014/main" id="{CAD854ED-6040-9CB8-B833-A8EBC6E6A4D6}"/>
              </a:ext>
            </a:extLst>
          </p:cNvPr>
          <p:cNvSpPr/>
          <p:nvPr/>
        </p:nvSpPr>
        <p:spPr>
          <a:xfrm>
            <a:off x="45719" y="1644395"/>
            <a:ext cx="12094464" cy="2375916"/>
          </a:xfrm>
          <a:prstGeom prst="rect">
            <a:avLst/>
          </a:prstGeom>
          <a:blipFill>
            <a:blip r:embed="rId3" cstate="print"/>
            <a:stretch>
              <a:fillRect/>
            </a:stretch>
          </a:blipFill>
        </p:spPr>
        <p:txBody>
          <a:bodyPr wrap="square" lIns="0" tIns="0" rIns="0" bIns="0" rtlCol="0"/>
          <a:lstStyle/>
          <a:p>
            <a:endParaRPr/>
          </a:p>
        </p:txBody>
      </p:sp>
      <p:sp>
        <p:nvSpPr>
          <p:cNvPr id="7" name="object 8">
            <a:extLst>
              <a:ext uri="{FF2B5EF4-FFF2-40B4-BE49-F238E27FC236}">
                <a16:creationId xmlns:a16="http://schemas.microsoft.com/office/drawing/2014/main" id="{4E597758-FB3E-EF41-839A-0F4FA61D8A38}"/>
              </a:ext>
            </a:extLst>
          </p:cNvPr>
          <p:cNvSpPr txBox="1"/>
          <p:nvPr/>
        </p:nvSpPr>
        <p:spPr>
          <a:xfrm>
            <a:off x="734028" y="4410792"/>
            <a:ext cx="5862320" cy="269240"/>
          </a:xfrm>
          <a:prstGeom prst="rect">
            <a:avLst/>
          </a:prstGeom>
        </p:spPr>
        <p:txBody>
          <a:bodyPr vert="horz" wrap="square" lIns="0" tIns="12065" rIns="0" bIns="0" rtlCol="0">
            <a:spAutoFit/>
          </a:bodyPr>
          <a:lstStyle/>
          <a:p>
            <a:pPr marL="12700">
              <a:lnSpc>
                <a:spcPct val="100000"/>
              </a:lnSpc>
              <a:spcBef>
                <a:spcPts val="95"/>
              </a:spcBef>
            </a:pPr>
            <a:r>
              <a:rPr sz="1600" spc="-20" dirty="0">
                <a:latin typeface="Carlito"/>
                <a:cs typeface="Carlito"/>
              </a:rPr>
              <a:t>Green indicates successful </a:t>
            </a:r>
            <a:r>
              <a:rPr sz="1600" spc="-10" dirty="0">
                <a:latin typeface="Carlito"/>
                <a:cs typeface="Carlito"/>
              </a:rPr>
              <a:t>launch; </a:t>
            </a:r>
            <a:r>
              <a:rPr sz="1600" spc="-15" dirty="0">
                <a:latin typeface="Carlito"/>
                <a:cs typeface="Carlito"/>
              </a:rPr>
              <a:t>Purple </a:t>
            </a:r>
            <a:r>
              <a:rPr sz="1600" spc="-20" dirty="0">
                <a:latin typeface="Carlito"/>
                <a:cs typeface="Carlito"/>
              </a:rPr>
              <a:t>indicates unsuccessful</a:t>
            </a:r>
            <a:r>
              <a:rPr sz="1600" spc="185" dirty="0">
                <a:latin typeface="Carlito"/>
                <a:cs typeface="Carlito"/>
              </a:rPr>
              <a:t> </a:t>
            </a:r>
            <a:r>
              <a:rPr sz="1600" spc="-10" dirty="0">
                <a:latin typeface="Carlito"/>
                <a:cs typeface="Carlito"/>
              </a:rPr>
              <a:t>launch.</a:t>
            </a:r>
            <a:endParaRPr sz="1600" dirty="0">
              <a:latin typeface="Carlito"/>
              <a:cs typeface="Carlito"/>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object 6">
            <a:extLst>
              <a:ext uri="{FF2B5EF4-FFF2-40B4-BE49-F238E27FC236}">
                <a16:creationId xmlns:a16="http://schemas.microsoft.com/office/drawing/2014/main" id="{6967EFB5-84EF-D03F-DCF7-4EF562C3E0FD}"/>
              </a:ext>
            </a:extLst>
          </p:cNvPr>
          <p:cNvSpPr txBox="1"/>
          <p:nvPr/>
        </p:nvSpPr>
        <p:spPr>
          <a:xfrm>
            <a:off x="1118108" y="5044185"/>
            <a:ext cx="7989570" cy="909955"/>
          </a:xfrm>
          <a:prstGeom prst="rect">
            <a:avLst/>
          </a:prstGeom>
        </p:spPr>
        <p:txBody>
          <a:bodyPr vert="horz" wrap="square" lIns="0" tIns="62865" rIns="0" bIns="0" rtlCol="0">
            <a:spAutoFit/>
          </a:bodyPr>
          <a:lstStyle/>
          <a:p>
            <a:pPr marL="12700">
              <a:lnSpc>
                <a:spcPct val="100000"/>
              </a:lnSpc>
              <a:spcBef>
                <a:spcPts val="495"/>
              </a:spcBef>
            </a:pPr>
            <a:r>
              <a:rPr sz="1600" spc="-25" dirty="0">
                <a:latin typeface="Carlito"/>
                <a:cs typeface="Carlito"/>
              </a:rPr>
              <a:t>Payload </a:t>
            </a:r>
            <a:r>
              <a:rPr sz="1600" spc="-5" dirty="0">
                <a:latin typeface="Carlito"/>
                <a:cs typeface="Carlito"/>
              </a:rPr>
              <a:t>mass </a:t>
            </a:r>
            <a:r>
              <a:rPr sz="1600" spc="-20" dirty="0">
                <a:latin typeface="Carlito"/>
                <a:cs typeface="Carlito"/>
              </a:rPr>
              <a:t>seems </a:t>
            </a:r>
            <a:r>
              <a:rPr sz="1600" spc="-15" dirty="0">
                <a:latin typeface="Carlito"/>
                <a:cs typeface="Carlito"/>
              </a:rPr>
              <a:t>to </a:t>
            </a:r>
            <a:r>
              <a:rPr sz="1600" spc="-25" dirty="0">
                <a:latin typeface="Carlito"/>
                <a:cs typeface="Carlito"/>
              </a:rPr>
              <a:t>correlate </a:t>
            </a:r>
            <a:r>
              <a:rPr sz="1600" spc="-5" dirty="0">
                <a:latin typeface="Carlito"/>
                <a:cs typeface="Carlito"/>
              </a:rPr>
              <a:t>with</a:t>
            </a:r>
            <a:r>
              <a:rPr sz="1600" spc="40" dirty="0">
                <a:latin typeface="Carlito"/>
                <a:cs typeface="Carlito"/>
              </a:rPr>
              <a:t> </a:t>
            </a:r>
            <a:r>
              <a:rPr sz="1600" spc="-15" dirty="0">
                <a:latin typeface="Carlito"/>
                <a:cs typeface="Carlito"/>
              </a:rPr>
              <a:t>orbit</a:t>
            </a:r>
            <a:endParaRPr sz="1600" dirty="0">
              <a:latin typeface="Carlito"/>
              <a:cs typeface="Carlito"/>
            </a:endParaRPr>
          </a:p>
          <a:p>
            <a:pPr marL="12700">
              <a:lnSpc>
                <a:spcPct val="100000"/>
              </a:lnSpc>
              <a:spcBef>
                <a:spcPts val="395"/>
              </a:spcBef>
            </a:pPr>
            <a:r>
              <a:rPr sz="1600" spc="-25" dirty="0">
                <a:latin typeface="Carlito"/>
                <a:cs typeface="Carlito"/>
              </a:rPr>
              <a:t>LEO </a:t>
            </a:r>
            <a:r>
              <a:rPr sz="1600" spc="-5" dirty="0">
                <a:latin typeface="Carlito"/>
                <a:cs typeface="Carlito"/>
              </a:rPr>
              <a:t>and </a:t>
            </a:r>
            <a:r>
              <a:rPr sz="1600" spc="-15" dirty="0">
                <a:latin typeface="Carlito"/>
                <a:cs typeface="Carlito"/>
              </a:rPr>
              <a:t>SSO seem to </a:t>
            </a:r>
            <a:r>
              <a:rPr sz="1600" spc="-25" dirty="0">
                <a:latin typeface="Carlito"/>
                <a:cs typeface="Carlito"/>
              </a:rPr>
              <a:t>have </a:t>
            </a:r>
            <a:r>
              <a:rPr sz="1600" spc="-20" dirty="0">
                <a:latin typeface="Carlito"/>
                <a:cs typeface="Carlito"/>
              </a:rPr>
              <a:t>relatively low payload</a:t>
            </a:r>
            <a:r>
              <a:rPr sz="1600" spc="135" dirty="0">
                <a:latin typeface="Carlito"/>
                <a:cs typeface="Carlito"/>
              </a:rPr>
              <a:t> </a:t>
            </a:r>
            <a:r>
              <a:rPr sz="1600" spc="-5" dirty="0">
                <a:latin typeface="Carlito"/>
                <a:cs typeface="Carlito"/>
              </a:rPr>
              <a:t>mass</a:t>
            </a:r>
            <a:endParaRPr sz="1600" dirty="0">
              <a:latin typeface="Carlito"/>
              <a:cs typeface="Carlito"/>
            </a:endParaRPr>
          </a:p>
          <a:p>
            <a:pPr marL="12700">
              <a:lnSpc>
                <a:spcPct val="100000"/>
              </a:lnSpc>
              <a:spcBef>
                <a:spcPts val="409"/>
              </a:spcBef>
            </a:pPr>
            <a:r>
              <a:rPr sz="1600" spc="-5" dirty="0">
                <a:latin typeface="Carlito"/>
                <a:cs typeface="Carlito"/>
              </a:rPr>
              <a:t>The other </a:t>
            </a:r>
            <a:r>
              <a:rPr sz="1600" spc="-20" dirty="0">
                <a:latin typeface="Carlito"/>
                <a:cs typeface="Carlito"/>
              </a:rPr>
              <a:t>most successful </a:t>
            </a:r>
            <a:r>
              <a:rPr sz="1600" spc="-5" dirty="0">
                <a:latin typeface="Carlito"/>
                <a:cs typeface="Carlito"/>
              </a:rPr>
              <a:t>orbit </a:t>
            </a:r>
            <a:r>
              <a:rPr sz="1600" spc="-20" dirty="0">
                <a:latin typeface="Carlito"/>
                <a:cs typeface="Carlito"/>
              </a:rPr>
              <a:t>VLEO </a:t>
            </a:r>
            <a:r>
              <a:rPr sz="1600" spc="-5" dirty="0">
                <a:latin typeface="Carlito"/>
                <a:cs typeface="Carlito"/>
              </a:rPr>
              <a:t>only has </a:t>
            </a:r>
            <a:r>
              <a:rPr sz="1600" spc="-10" dirty="0">
                <a:latin typeface="Carlito"/>
                <a:cs typeface="Carlito"/>
              </a:rPr>
              <a:t>payload </a:t>
            </a:r>
            <a:r>
              <a:rPr sz="1600" spc="-5" dirty="0">
                <a:latin typeface="Carlito"/>
                <a:cs typeface="Carlito"/>
              </a:rPr>
              <a:t>mass </a:t>
            </a:r>
            <a:r>
              <a:rPr sz="1600" spc="-20" dirty="0">
                <a:latin typeface="Carlito"/>
                <a:cs typeface="Carlito"/>
              </a:rPr>
              <a:t>values </a:t>
            </a:r>
            <a:r>
              <a:rPr sz="1600" spc="-5" dirty="0">
                <a:latin typeface="Carlito"/>
                <a:cs typeface="Carlito"/>
              </a:rPr>
              <a:t>in the higher end of the</a:t>
            </a:r>
            <a:r>
              <a:rPr sz="1600" spc="85" dirty="0">
                <a:latin typeface="Carlito"/>
                <a:cs typeface="Carlito"/>
              </a:rPr>
              <a:t> </a:t>
            </a:r>
            <a:r>
              <a:rPr sz="1600" spc="-25" dirty="0">
                <a:latin typeface="Carlito"/>
                <a:cs typeface="Carlito"/>
              </a:rPr>
              <a:t>range</a:t>
            </a:r>
            <a:endParaRPr sz="1600" dirty="0">
              <a:latin typeface="Carlito"/>
              <a:cs typeface="Carlito"/>
            </a:endParaRPr>
          </a:p>
        </p:txBody>
      </p:sp>
      <p:sp>
        <p:nvSpPr>
          <p:cNvPr id="6" name="object 7">
            <a:extLst>
              <a:ext uri="{FF2B5EF4-FFF2-40B4-BE49-F238E27FC236}">
                <a16:creationId xmlns:a16="http://schemas.microsoft.com/office/drawing/2014/main" id="{EDDC97EA-8B12-2073-DBA7-0008FA8FC236}"/>
              </a:ext>
            </a:extLst>
          </p:cNvPr>
          <p:cNvSpPr/>
          <p:nvPr/>
        </p:nvSpPr>
        <p:spPr>
          <a:xfrm>
            <a:off x="45719" y="1615439"/>
            <a:ext cx="12094464" cy="2375916"/>
          </a:xfrm>
          <a:prstGeom prst="rect">
            <a:avLst/>
          </a:prstGeom>
          <a:blipFill>
            <a:blip r:embed="rId3" cstate="print"/>
            <a:stretch>
              <a:fillRect/>
            </a:stretch>
          </a:blipFill>
        </p:spPr>
        <p:txBody>
          <a:bodyPr wrap="square" lIns="0" tIns="0" rIns="0" bIns="0" rtlCol="0"/>
          <a:lstStyle/>
          <a:p>
            <a:endParaRPr/>
          </a:p>
        </p:txBody>
      </p:sp>
      <p:sp>
        <p:nvSpPr>
          <p:cNvPr id="7" name="object 8">
            <a:extLst>
              <a:ext uri="{FF2B5EF4-FFF2-40B4-BE49-F238E27FC236}">
                <a16:creationId xmlns:a16="http://schemas.microsoft.com/office/drawing/2014/main" id="{D60EBAAD-946B-919C-09BB-A935195EE593}"/>
              </a:ext>
            </a:extLst>
          </p:cNvPr>
          <p:cNvSpPr txBox="1"/>
          <p:nvPr/>
        </p:nvSpPr>
        <p:spPr>
          <a:xfrm>
            <a:off x="902614" y="4346194"/>
            <a:ext cx="5862320" cy="269240"/>
          </a:xfrm>
          <a:prstGeom prst="rect">
            <a:avLst/>
          </a:prstGeom>
        </p:spPr>
        <p:txBody>
          <a:bodyPr vert="horz" wrap="square" lIns="0" tIns="12065" rIns="0" bIns="0" rtlCol="0">
            <a:spAutoFit/>
          </a:bodyPr>
          <a:lstStyle/>
          <a:p>
            <a:pPr marL="12700">
              <a:lnSpc>
                <a:spcPct val="100000"/>
              </a:lnSpc>
              <a:spcBef>
                <a:spcPts val="95"/>
              </a:spcBef>
            </a:pPr>
            <a:r>
              <a:rPr sz="1600" spc="-20" dirty="0">
                <a:latin typeface="Carlito"/>
                <a:cs typeface="Carlito"/>
              </a:rPr>
              <a:t>Green indicates successful </a:t>
            </a:r>
            <a:r>
              <a:rPr sz="1600" spc="-10" dirty="0">
                <a:latin typeface="Carlito"/>
                <a:cs typeface="Carlito"/>
              </a:rPr>
              <a:t>launch; </a:t>
            </a:r>
            <a:r>
              <a:rPr sz="1600" spc="-15" dirty="0">
                <a:latin typeface="Carlito"/>
                <a:cs typeface="Carlito"/>
              </a:rPr>
              <a:t>Purple </a:t>
            </a:r>
            <a:r>
              <a:rPr sz="1600" spc="-20" dirty="0">
                <a:latin typeface="Carlito"/>
                <a:cs typeface="Carlito"/>
              </a:rPr>
              <a:t>indicates unsuccessful</a:t>
            </a:r>
            <a:r>
              <a:rPr sz="1600" spc="185" dirty="0">
                <a:latin typeface="Carlito"/>
                <a:cs typeface="Carlito"/>
              </a:rPr>
              <a:t> </a:t>
            </a:r>
            <a:r>
              <a:rPr sz="1600" spc="-10" dirty="0">
                <a:latin typeface="Carlito"/>
                <a:cs typeface="Carlito"/>
              </a:rPr>
              <a:t>launch.</a:t>
            </a:r>
            <a:endParaRPr sz="1600">
              <a:latin typeface="Carlito"/>
              <a:cs typeface="Carlito"/>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2" name="object 6">
            <a:extLst>
              <a:ext uri="{FF2B5EF4-FFF2-40B4-BE49-F238E27FC236}">
                <a16:creationId xmlns:a16="http://schemas.microsoft.com/office/drawing/2014/main" id="{BC0CFED1-15F0-2AD7-5A90-260BAA32C613}"/>
              </a:ext>
            </a:extLst>
          </p:cNvPr>
          <p:cNvSpPr txBox="1"/>
          <p:nvPr/>
        </p:nvSpPr>
        <p:spPr>
          <a:xfrm>
            <a:off x="1176019" y="5031310"/>
            <a:ext cx="5977890" cy="616585"/>
          </a:xfrm>
          <a:prstGeom prst="rect">
            <a:avLst/>
          </a:prstGeom>
        </p:spPr>
        <p:txBody>
          <a:bodyPr vert="horz" wrap="square" lIns="0" tIns="64135" rIns="0" bIns="0" rtlCol="0">
            <a:spAutoFit/>
          </a:bodyPr>
          <a:lstStyle/>
          <a:p>
            <a:pPr marL="12700">
              <a:lnSpc>
                <a:spcPct val="100000"/>
              </a:lnSpc>
              <a:spcBef>
                <a:spcPts val="505"/>
              </a:spcBef>
            </a:pPr>
            <a:r>
              <a:rPr sz="1600" spc="-15" dirty="0">
                <a:latin typeface="Carlito"/>
                <a:cs typeface="Carlito"/>
              </a:rPr>
              <a:t>Success </a:t>
            </a:r>
            <a:r>
              <a:rPr sz="1600" spc="-20" dirty="0">
                <a:latin typeface="Carlito"/>
                <a:cs typeface="Carlito"/>
              </a:rPr>
              <a:t>generally </a:t>
            </a:r>
            <a:r>
              <a:rPr sz="1600" spc="-10" dirty="0">
                <a:latin typeface="Carlito"/>
                <a:cs typeface="Carlito"/>
              </a:rPr>
              <a:t>increases </a:t>
            </a:r>
            <a:r>
              <a:rPr sz="1600" spc="-20" dirty="0">
                <a:latin typeface="Carlito"/>
                <a:cs typeface="Carlito"/>
              </a:rPr>
              <a:t>over </a:t>
            </a:r>
            <a:r>
              <a:rPr sz="1600" spc="-5" dirty="0">
                <a:latin typeface="Carlito"/>
                <a:cs typeface="Carlito"/>
              </a:rPr>
              <a:t>time since </a:t>
            </a:r>
            <a:r>
              <a:rPr sz="1600" spc="-20" dirty="0">
                <a:latin typeface="Carlito"/>
                <a:cs typeface="Carlito"/>
              </a:rPr>
              <a:t>2013 </a:t>
            </a:r>
            <a:r>
              <a:rPr sz="1600" spc="-5" dirty="0">
                <a:latin typeface="Carlito"/>
                <a:cs typeface="Carlito"/>
              </a:rPr>
              <a:t>with a </a:t>
            </a:r>
            <a:r>
              <a:rPr sz="1600" spc="-10" dirty="0">
                <a:latin typeface="Carlito"/>
                <a:cs typeface="Carlito"/>
              </a:rPr>
              <a:t>slight </a:t>
            </a:r>
            <a:r>
              <a:rPr sz="1600" spc="-5" dirty="0">
                <a:latin typeface="Carlito"/>
                <a:cs typeface="Carlito"/>
              </a:rPr>
              <a:t>dip </a:t>
            </a:r>
            <a:r>
              <a:rPr sz="1600" dirty="0">
                <a:latin typeface="Carlito"/>
                <a:cs typeface="Carlito"/>
              </a:rPr>
              <a:t>in</a:t>
            </a:r>
            <a:r>
              <a:rPr sz="1600" spc="55" dirty="0">
                <a:latin typeface="Carlito"/>
                <a:cs typeface="Carlito"/>
              </a:rPr>
              <a:t> </a:t>
            </a:r>
            <a:r>
              <a:rPr sz="1600" spc="-25" dirty="0">
                <a:latin typeface="Carlito"/>
                <a:cs typeface="Carlito"/>
              </a:rPr>
              <a:t>2018</a:t>
            </a:r>
            <a:endParaRPr sz="1600" dirty="0">
              <a:latin typeface="Carlito"/>
              <a:cs typeface="Carlito"/>
            </a:endParaRPr>
          </a:p>
          <a:p>
            <a:pPr marL="12700">
              <a:lnSpc>
                <a:spcPct val="100000"/>
              </a:lnSpc>
              <a:spcBef>
                <a:spcPts val="405"/>
              </a:spcBef>
            </a:pPr>
            <a:r>
              <a:rPr sz="1600" spc="-20" dirty="0">
                <a:latin typeface="Carlito"/>
                <a:cs typeface="Carlito"/>
              </a:rPr>
              <a:t>Success </a:t>
            </a:r>
            <a:r>
              <a:rPr sz="1600" dirty="0">
                <a:latin typeface="Carlito"/>
                <a:cs typeface="Carlito"/>
              </a:rPr>
              <a:t>in </a:t>
            </a:r>
            <a:r>
              <a:rPr sz="1600" spc="-25" dirty="0">
                <a:latin typeface="Carlito"/>
                <a:cs typeface="Carlito"/>
              </a:rPr>
              <a:t>recent years </a:t>
            </a:r>
            <a:r>
              <a:rPr sz="1600" spc="-15" dirty="0">
                <a:latin typeface="Carlito"/>
                <a:cs typeface="Carlito"/>
              </a:rPr>
              <a:t>at </a:t>
            </a:r>
            <a:r>
              <a:rPr sz="1600" spc="-20" dirty="0">
                <a:latin typeface="Carlito"/>
                <a:cs typeface="Carlito"/>
              </a:rPr>
              <a:t>around</a:t>
            </a:r>
            <a:r>
              <a:rPr sz="1600" spc="90" dirty="0">
                <a:latin typeface="Carlito"/>
                <a:cs typeface="Carlito"/>
              </a:rPr>
              <a:t> </a:t>
            </a:r>
            <a:r>
              <a:rPr sz="1600" spc="-25" dirty="0">
                <a:latin typeface="Carlito"/>
                <a:cs typeface="Carlito"/>
              </a:rPr>
              <a:t>80%</a:t>
            </a:r>
            <a:endParaRPr sz="1600" dirty="0">
              <a:latin typeface="Carlito"/>
              <a:cs typeface="Carlito"/>
            </a:endParaRPr>
          </a:p>
        </p:txBody>
      </p:sp>
      <p:sp>
        <p:nvSpPr>
          <p:cNvPr id="6" name="object 7">
            <a:extLst>
              <a:ext uri="{FF2B5EF4-FFF2-40B4-BE49-F238E27FC236}">
                <a16:creationId xmlns:a16="http://schemas.microsoft.com/office/drawing/2014/main" id="{DDC14C3F-7F83-94CA-5E36-6F0FB25F9492}"/>
              </a:ext>
            </a:extLst>
          </p:cNvPr>
          <p:cNvSpPr/>
          <p:nvPr/>
        </p:nvSpPr>
        <p:spPr>
          <a:xfrm>
            <a:off x="2564892" y="1484375"/>
            <a:ext cx="4565904" cy="3049524"/>
          </a:xfrm>
          <a:prstGeom prst="rect">
            <a:avLst/>
          </a:prstGeom>
          <a:blipFill>
            <a:blip r:embed="rId3" cstate="print"/>
            <a:stretch>
              <a:fillRect/>
            </a:stretch>
          </a:blipFill>
        </p:spPr>
        <p:txBody>
          <a:bodyPr wrap="square" lIns="0" tIns="0" rIns="0" bIns="0" rtlCol="0"/>
          <a:lstStyle/>
          <a:p>
            <a:endParaRPr/>
          </a:p>
        </p:txBody>
      </p:sp>
      <p:sp>
        <p:nvSpPr>
          <p:cNvPr id="7" name="object 8">
            <a:extLst>
              <a:ext uri="{FF2B5EF4-FFF2-40B4-BE49-F238E27FC236}">
                <a16:creationId xmlns:a16="http://schemas.microsoft.com/office/drawing/2014/main" id="{2853253A-D4DA-0B9E-8818-9780D9D6E392}"/>
              </a:ext>
            </a:extLst>
          </p:cNvPr>
          <p:cNvSpPr txBox="1"/>
          <p:nvPr/>
        </p:nvSpPr>
        <p:spPr>
          <a:xfrm>
            <a:off x="7418578" y="2750057"/>
            <a:ext cx="1974214" cy="513080"/>
          </a:xfrm>
          <a:prstGeom prst="rect">
            <a:avLst/>
          </a:prstGeom>
        </p:spPr>
        <p:txBody>
          <a:bodyPr vert="horz" wrap="square" lIns="0" tIns="12065" rIns="0" bIns="0" rtlCol="0">
            <a:spAutoFit/>
          </a:bodyPr>
          <a:lstStyle/>
          <a:p>
            <a:pPr marL="12700" marR="5080">
              <a:lnSpc>
                <a:spcPct val="100000"/>
              </a:lnSpc>
              <a:spcBef>
                <a:spcPts val="95"/>
              </a:spcBef>
            </a:pPr>
            <a:r>
              <a:rPr sz="1600" spc="-20" dirty="0">
                <a:latin typeface="Carlito"/>
                <a:cs typeface="Carlito"/>
              </a:rPr>
              <a:t>95% confidence interval  </a:t>
            </a:r>
            <a:r>
              <a:rPr sz="1600" spc="-10" dirty="0">
                <a:latin typeface="Carlito"/>
                <a:cs typeface="Carlito"/>
              </a:rPr>
              <a:t>(light blue</a:t>
            </a:r>
            <a:r>
              <a:rPr sz="1600" spc="-100" dirty="0">
                <a:latin typeface="Carlito"/>
                <a:cs typeface="Carlito"/>
              </a:rPr>
              <a:t> </a:t>
            </a:r>
            <a:r>
              <a:rPr sz="1600" spc="-10" dirty="0">
                <a:latin typeface="Carlito"/>
                <a:cs typeface="Carlito"/>
              </a:rPr>
              <a:t>shading)</a:t>
            </a:r>
            <a:endParaRPr sz="1600">
              <a:latin typeface="Carlito"/>
              <a:cs typeface="Carlito"/>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object 4">
            <a:extLst>
              <a:ext uri="{FF2B5EF4-FFF2-40B4-BE49-F238E27FC236}">
                <a16:creationId xmlns:a16="http://schemas.microsoft.com/office/drawing/2014/main" id="{14F592F7-B491-3886-53DD-F65251B64357}"/>
              </a:ext>
            </a:extLst>
          </p:cNvPr>
          <p:cNvSpPr txBox="1"/>
          <p:nvPr/>
        </p:nvSpPr>
        <p:spPr>
          <a:xfrm>
            <a:off x="4725415" y="1810867"/>
            <a:ext cx="6174740" cy="2526665"/>
          </a:xfrm>
          <a:prstGeom prst="rect">
            <a:avLst/>
          </a:prstGeom>
        </p:spPr>
        <p:txBody>
          <a:bodyPr vert="horz" wrap="square" lIns="0" tIns="165100" rIns="0" bIns="0" rtlCol="0">
            <a:spAutoFit/>
          </a:bodyPr>
          <a:lstStyle/>
          <a:p>
            <a:pPr marL="12700">
              <a:lnSpc>
                <a:spcPct val="100000"/>
              </a:lnSpc>
              <a:spcBef>
                <a:spcPts val="1300"/>
              </a:spcBef>
            </a:pPr>
            <a:r>
              <a:rPr sz="2000" dirty="0">
                <a:solidFill>
                  <a:srgbClr val="404040"/>
                </a:solidFill>
                <a:latin typeface="Carlito"/>
                <a:cs typeface="Carlito"/>
              </a:rPr>
              <a:t>Query unique launch </a:t>
            </a:r>
            <a:r>
              <a:rPr sz="2000" spc="-20" dirty="0">
                <a:solidFill>
                  <a:srgbClr val="404040"/>
                </a:solidFill>
                <a:latin typeface="Carlito"/>
                <a:cs typeface="Carlito"/>
              </a:rPr>
              <a:t>site </a:t>
            </a:r>
            <a:r>
              <a:rPr sz="2000" spc="-5" dirty="0">
                <a:solidFill>
                  <a:srgbClr val="404040"/>
                </a:solidFill>
                <a:latin typeface="Carlito"/>
                <a:cs typeface="Carlito"/>
              </a:rPr>
              <a:t>names </a:t>
            </a:r>
            <a:r>
              <a:rPr sz="2000" spc="-20" dirty="0">
                <a:solidFill>
                  <a:srgbClr val="404040"/>
                </a:solidFill>
                <a:latin typeface="Carlito"/>
                <a:cs typeface="Carlito"/>
              </a:rPr>
              <a:t>from</a:t>
            </a:r>
            <a:r>
              <a:rPr sz="2000" spc="-80" dirty="0">
                <a:solidFill>
                  <a:srgbClr val="404040"/>
                </a:solidFill>
                <a:latin typeface="Carlito"/>
                <a:cs typeface="Carlito"/>
              </a:rPr>
              <a:t> </a:t>
            </a:r>
            <a:r>
              <a:rPr sz="2000" spc="-5" dirty="0">
                <a:solidFill>
                  <a:srgbClr val="404040"/>
                </a:solidFill>
                <a:latin typeface="Carlito"/>
                <a:cs typeface="Carlito"/>
              </a:rPr>
              <a:t>database.</a:t>
            </a:r>
            <a:endParaRPr sz="2000" dirty="0">
              <a:latin typeface="Carlito"/>
              <a:cs typeface="Carlito"/>
            </a:endParaRPr>
          </a:p>
          <a:p>
            <a:pPr marL="12700">
              <a:lnSpc>
                <a:spcPts val="2300"/>
              </a:lnSpc>
              <a:spcBef>
                <a:spcPts val="1200"/>
              </a:spcBef>
            </a:pPr>
            <a:r>
              <a:rPr sz="2000" spc="-5" dirty="0">
                <a:solidFill>
                  <a:srgbClr val="404040"/>
                </a:solidFill>
                <a:latin typeface="Carlito"/>
                <a:cs typeface="Carlito"/>
              </a:rPr>
              <a:t>CCAFS SLC-40 </a:t>
            </a:r>
            <a:r>
              <a:rPr sz="2000" dirty="0">
                <a:solidFill>
                  <a:srgbClr val="404040"/>
                </a:solidFill>
                <a:latin typeface="Carlito"/>
                <a:cs typeface="Carlito"/>
              </a:rPr>
              <a:t>and </a:t>
            </a:r>
            <a:r>
              <a:rPr sz="2000" spc="-10" dirty="0">
                <a:solidFill>
                  <a:srgbClr val="404040"/>
                </a:solidFill>
                <a:latin typeface="Carlito"/>
                <a:cs typeface="Carlito"/>
              </a:rPr>
              <a:t>CCAFSSLC-40 </a:t>
            </a:r>
            <a:r>
              <a:rPr sz="2000" spc="-25" dirty="0">
                <a:solidFill>
                  <a:srgbClr val="404040"/>
                </a:solidFill>
                <a:latin typeface="Carlito"/>
                <a:cs typeface="Carlito"/>
              </a:rPr>
              <a:t>likely </a:t>
            </a:r>
            <a:r>
              <a:rPr sz="2000" dirty="0">
                <a:solidFill>
                  <a:srgbClr val="404040"/>
                </a:solidFill>
                <a:latin typeface="Carlito"/>
                <a:cs typeface="Carlito"/>
              </a:rPr>
              <a:t>all </a:t>
            </a:r>
            <a:r>
              <a:rPr sz="2000" spc="-20" dirty="0">
                <a:solidFill>
                  <a:srgbClr val="404040"/>
                </a:solidFill>
                <a:latin typeface="Carlito"/>
                <a:cs typeface="Carlito"/>
              </a:rPr>
              <a:t>represent </a:t>
            </a:r>
            <a:r>
              <a:rPr sz="2000" dirty="0">
                <a:solidFill>
                  <a:srgbClr val="404040"/>
                </a:solidFill>
                <a:latin typeface="Carlito"/>
                <a:cs typeface="Carlito"/>
              </a:rPr>
              <a:t>the</a:t>
            </a:r>
            <a:r>
              <a:rPr sz="2000" spc="-114" dirty="0">
                <a:solidFill>
                  <a:srgbClr val="404040"/>
                </a:solidFill>
                <a:latin typeface="Carlito"/>
                <a:cs typeface="Carlito"/>
              </a:rPr>
              <a:t> </a:t>
            </a:r>
            <a:r>
              <a:rPr sz="2000" spc="-5" dirty="0">
                <a:solidFill>
                  <a:srgbClr val="404040"/>
                </a:solidFill>
                <a:latin typeface="Carlito"/>
                <a:cs typeface="Carlito"/>
              </a:rPr>
              <a:t>same</a:t>
            </a:r>
            <a:endParaRPr sz="2000" dirty="0">
              <a:latin typeface="Carlito"/>
              <a:cs typeface="Carlito"/>
            </a:endParaRPr>
          </a:p>
          <a:p>
            <a:pPr marL="12700">
              <a:lnSpc>
                <a:spcPts val="2300"/>
              </a:lnSpc>
            </a:pPr>
            <a:r>
              <a:rPr sz="2000" dirty="0">
                <a:solidFill>
                  <a:srgbClr val="404040"/>
                </a:solidFill>
                <a:latin typeface="Carlito"/>
                <a:cs typeface="Carlito"/>
              </a:rPr>
              <a:t>launch </a:t>
            </a:r>
            <a:r>
              <a:rPr sz="2000" spc="-20" dirty="0">
                <a:solidFill>
                  <a:srgbClr val="404040"/>
                </a:solidFill>
                <a:latin typeface="Carlito"/>
                <a:cs typeface="Carlito"/>
              </a:rPr>
              <a:t>site </a:t>
            </a:r>
            <a:r>
              <a:rPr sz="2000" dirty="0">
                <a:solidFill>
                  <a:srgbClr val="404040"/>
                </a:solidFill>
                <a:latin typeface="Carlito"/>
                <a:cs typeface="Carlito"/>
              </a:rPr>
              <a:t>with </a:t>
            </a:r>
            <a:r>
              <a:rPr sz="2000" spc="-25" dirty="0">
                <a:solidFill>
                  <a:srgbClr val="404040"/>
                </a:solidFill>
                <a:latin typeface="Carlito"/>
                <a:cs typeface="Carlito"/>
              </a:rPr>
              <a:t>data </a:t>
            </a:r>
            <a:r>
              <a:rPr sz="2000" spc="-5" dirty="0">
                <a:solidFill>
                  <a:srgbClr val="404040"/>
                </a:solidFill>
                <a:latin typeface="Carlito"/>
                <a:cs typeface="Carlito"/>
              </a:rPr>
              <a:t>entry</a:t>
            </a:r>
            <a:r>
              <a:rPr sz="2000" spc="-35" dirty="0">
                <a:solidFill>
                  <a:srgbClr val="404040"/>
                </a:solidFill>
                <a:latin typeface="Carlito"/>
                <a:cs typeface="Carlito"/>
              </a:rPr>
              <a:t> </a:t>
            </a:r>
            <a:r>
              <a:rPr sz="2000" spc="-25" dirty="0">
                <a:solidFill>
                  <a:srgbClr val="404040"/>
                </a:solidFill>
                <a:latin typeface="Carlito"/>
                <a:cs typeface="Carlito"/>
              </a:rPr>
              <a:t>errors.</a:t>
            </a:r>
            <a:endParaRPr sz="2000" dirty="0">
              <a:latin typeface="Carlito"/>
              <a:cs typeface="Carlito"/>
            </a:endParaRPr>
          </a:p>
          <a:p>
            <a:pPr marL="12700" marR="2114550">
              <a:lnSpc>
                <a:spcPct val="141500"/>
              </a:lnSpc>
              <a:spcBef>
                <a:spcPts val="110"/>
              </a:spcBef>
            </a:pPr>
            <a:r>
              <a:rPr sz="2000" spc="-5" dirty="0">
                <a:solidFill>
                  <a:srgbClr val="404040"/>
                </a:solidFill>
                <a:latin typeface="Carlito"/>
                <a:cs typeface="Carlito"/>
              </a:rPr>
              <a:t>CCAFS </a:t>
            </a:r>
            <a:r>
              <a:rPr sz="2000" spc="-15" dirty="0">
                <a:solidFill>
                  <a:srgbClr val="404040"/>
                </a:solidFill>
                <a:latin typeface="Carlito"/>
                <a:cs typeface="Carlito"/>
              </a:rPr>
              <a:t>LC-40 </a:t>
            </a:r>
            <a:r>
              <a:rPr sz="2000" spc="-20" dirty="0">
                <a:solidFill>
                  <a:srgbClr val="404040"/>
                </a:solidFill>
                <a:latin typeface="Carlito"/>
                <a:cs typeface="Carlito"/>
              </a:rPr>
              <a:t>was </a:t>
            </a:r>
            <a:r>
              <a:rPr sz="2000" dirty="0">
                <a:solidFill>
                  <a:srgbClr val="404040"/>
                </a:solidFill>
                <a:latin typeface="Carlito"/>
                <a:cs typeface="Carlito"/>
              </a:rPr>
              <a:t>the </a:t>
            </a:r>
            <a:r>
              <a:rPr sz="2000" spc="-20" dirty="0">
                <a:solidFill>
                  <a:srgbClr val="404040"/>
                </a:solidFill>
                <a:latin typeface="Carlito"/>
                <a:cs typeface="Carlito"/>
              </a:rPr>
              <a:t>previous </a:t>
            </a:r>
            <a:r>
              <a:rPr sz="2000" spc="-5" dirty="0">
                <a:solidFill>
                  <a:srgbClr val="404040"/>
                </a:solidFill>
                <a:latin typeface="Carlito"/>
                <a:cs typeface="Carlito"/>
              </a:rPr>
              <a:t>name.  </a:t>
            </a:r>
            <a:r>
              <a:rPr sz="2000" spc="-25" dirty="0">
                <a:solidFill>
                  <a:srgbClr val="404040"/>
                </a:solidFill>
                <a:latin typeface="Carlito"/>
                <a:cs typeface="Carlito"/>
              </a:rPr>
              <a:t>Likely </a:t>
            </a:r>
            <a:r>
              <a:rPr sz="2000" spc="-5" dirty="0">
                <a:solidFill>
                  <a:srgbClr val="404040"/>
                </a:solidFill>
                <a:latin typeface="Carlito"/>
                <a:cs typeface="Carlito"/>
              </a:rPr>
              <a:t>only </a:t>
            </a:r>
            <a:r>
              <a:rPr sz="2000" dirty="0">
                <a:solidFill>
                  <a:srgbClr val="404040"/>
                </a:solidFill>
                <a:latin typeface="Carlito"/>
                <a:cs typeface="Carlito"/>
              </a:rPr>
              <a:t>3 unique </a:t>
            </a:r>
            <a:r>
              <a:rPr sz="2000" spc="-5" dirty="0">
                <a:solidFill>
                  <a:srgbClr val="404040"/>
                </a:solidFill>
                <a:latin typeface="Carlito"/>
                <a:cs typeface="Carlito"/>
              </a:rPr>
              <a:t>launch_site values:  CCAFS SLC-40, KSC LC-39A,</a:t>
            </a:r>
            <a:r>
              <a:rPr sz="2000" spc="-310" dirty="0">
                <a:solidFill>
                  <a:srgbClr val="404040"/>
                </a:solidFill>
                <a:latin typeface="Carlito"/>
                <a:cs typeface="Carlito"/>
              </a:rPr>
              <a:t> </a:t>
            </a:r>
            <a:r>
              <a:rPr sz="2000" spc="-40" dirty="0">
                <a:solidFill>
                  <a:srgbClr val="404040"/>
                </a:solidFill>
                <a:latin typeface="Carlito"/>
                <a:cs typeface="Carlito"/>
              </a:rPr>
              <a:t>VAFB </a:t>
            </a:r>
            <a:r>
              <a:rPr sz="2000" spc="-10" dirty="0">
                <a:solidFill>
                  <a:srgbClr val="404040"/>
                </a:solidFill>
                <a:latin typeface="Carlito"/>
                <a:cs typeface="Carlito"/>
              </a:rPr>
              <a:t>SLC-4E</a:t>
            </a:r>
            <a:endParaRPr sz="2000" dirty="0">
              <a:latin typeface="Carlito"/>
              <a:cs typeface="Carlito"/>
            </a:endParaRPr>
          </a:p>
        </p:txBody>
      </p:sp>
      <p:sp>
        <p:nvSpPr>
          <p:cNvPr id="6" name="object 5">
            <a:extLst>
              <a:ext uri="{FF2B5EF4-FFF2-40B4-BE49-F238E27FC236}">
                <a16:creationId xmlns:a16="http://schemas.microsoft.com/office/drawing/2014/main" id="{2767403D-A851-33F4-9BCD-B9BD8BD7EAC6}"/>
              </a:ext>
            </a:extLst>
          </p:cNvPr>
          <p:cNvSpPr/>
          <p:nvPr/>
        </p:nvSpPr>
        <p:spPr>
          <a:xfrm>
            <a:off x="1182624" y="2010155"/>
            <a:ext cx="3220212" cy="276301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object 4">
            <a:extLst>
              <a:ext uri="{FF2B5EF4-FFF2-40B4-BE49-F238E27FC236}">
                <a16:creationId xmlns:a16="http://schemas.microsoft.com/office/drawing/2014/main" id="{4EAEBCF2-3332-E09B-44F6-82A63189F47B}"/>
              </a:ext>
            </a:extLst>
          </p:cNvPr>
          <p:cNvSpPr txBox="1"/>
          <p:nvPr/>
        </p:nvSpPr>
        <p:spPr>
          <a:xfrm>
            <a:off x="9341611" y="2469007"/>
            <a:ext cx="1837689" cy="1428750"/>
          </a:xfrm>
          <a:prstGeom prst="rect">
            <a:avLst/>
          </a:prstGeom>
        </p:spPr>
        <p:txBody>
          <a:bodyPr vert="horz" wrap="square" lIns="0" tIns="47625" rIns="0" bIns="0" rtlCol="0">
            <a:spAutoFit/>
          </a:bodyPr>
          <a:lstStyle/>
          <a:p>
            <a:pPr marL="12700" marR="5080">
              <a:lnSpc>
                <a:spcPts val="2160"/>
              </a:lnSpc>
              <a:spcBef>
                <a:spcPts val="375"/>
              </a:spcBef>
            </a:pPr>
            <a:r>
              <a:rPr sz="2000" spc="-35" dirty="0">
                <a:solidFill>
                  <a:srgbClr val="404040"/>
                </a:solidFill>
                <a:latin typeface="Carlito"/>
                <a:cs typeface="Carlito"/>
              </a:rPr>
              <a:t>First </a:t>
            </a:r>
            <a:r>
              <a:rPr sz="2000" spc="-20" dirty="0">
                <a:solidFill>
                  <a:srgbClr val="404040"/>
                </a:solidFill>
                <a:latin typeface="Carlito"/>
                <a:cs typeface="Carlito"/>
              </a:rPr>
              <a:t>five </a:t>
            </a:r>
            <a:r>
              <a:rPr sz="2000" spc="-5" dirty="0">
                <a:solidFill>
                  <a:srgbClr val="404040"/>
                </a:solidFill>
                <a:latin typeface="Carlito"/>
                <a:cs typeface="Carlito"/>
              </a:rPr>
              <a:t>entries  </a:t>
            </a:r>
            <a:r>
              <a:rPr sz="2000" dirty="0">
                <a:solidFill>
                  <a:srgbClr val="404040"/>
                </a:solidFill>
                <a:latin typeface="Carlito"/>
                <a:cs typeface="Carlito"/>
              </a:rPr>
              <a:t>in </a:t>
            </a:r>
            <a:r>
              <a:rPr sz="2000" spc="-5" dirty="0">
                <a:solidFill>
                  <a:srgbClr val="404040"/>
                </a:solidFill>
                <a:latin typeface="Carlito"/>
                <a:cs typeface="Carlito"/>
              </a:rPr>
              <a:t>database with  Launch </a:t>
            </a:r>
            <a:r>
              <a:rPr sz="2000" spc="-15" dirty="0">
                <a:solidFill>
                  <a:srgbClr val="404040"/>
                </a:solidFill>
                <a:latin typeface="Carlito"/>
                <a:cs typeface="Carlito"/>
              </a:rPr>
              <a:t>Site</a:t>
            </a:r>
            <a:r>
              <a:rPr sz="2000" spc="-100" dirty="0">
                <a:solidFill>
                  <a:srgbClr val="404040"/>
                </a:solidFill>
                <a:latin typeface="Carlito"/>
                <a:cs typeface="Carlito"/>
              </a:rPr>
              <a:t> </a:t>
            </a:r>
            <a:r>
              <a:rPr sz="2000" spc="-5" dirty="0">
                <a:solidFill>
                  <a:srgbClr val="404040"/>
                </a:solidFill>
                <a:latin typeface="Carlito"/>
                <a:cs typeface="Carlito"/>
              </a:rPr>
              <a:t>name  </a:t>
            </a:r>
            <a:r>
              <a:rPr sz="2000" dirty="0">
                <a:solidFill>
                  <a:srgbClr val="404040"/>
                </a:solidFill>
                <a:latin typeface="Carlito"/>
                <a:cs typeface="Carlito"/>
              </a:rPr>
              <a:t>beginning </a:t>
            </a:r>
            <a:r>
              <a:rPr sz="2000" spc="-5" dirty="0">
                <a:solidFill>
                  <a:srgbClr val="404040"/>
                </a:solidFill>
                <a:latin typeface="Carlito"/>
                <a:cs typeface="Carlito"/>
              </a:rPr>
              <a:t>with  </a:t>
            </a:r>
            <a:r>
              <a:rPr sz="2000" dirty="0">
                <a:solidFill>
                  <a:srgbClr val="404040"/>
                </a:solidFill>
                <a:latin typeface="Carlito"/>
                <a:cs typeface="Carlito"/>
              </a:rPr>
              <a:t>CCA.</a:t>
            </a:r>
            <a:endParaRPr sz="2000">
              <a:latin typeface="Carlito"/>
              <a:cs typeface="Carlito"/>
            </a:endParaRPr>
          </a:p>
        </p:txBody>
      </p:sp>
      <p:sp>
        <p:nvSpPr>
          <p:cNvPr id="6" name="object 5">
            <a:extLst>
              <a:ext uri="{FF2B5EF4-FFF2-40B4-BE49-F238E27FC236}">
                <a16:creationId xmlns:a16="http://schemas.microsoft.com/office/drawing/2014/main" id="{D2C653F9-8656-3F79-5E68-44990EDEAF36}"/>
              </a:ext>
            </a:extLst>
          </p:cNvPr>
          <p:cNvSpPr/>
          <p:nvPr/>
        </p:nvSpPr>
        <p:spPr>
          <a:xfrm>
            <a:off x="873252" y="1853183"/>
            <a:ext cx="8272272" cy="333146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object 4">
            <a:extLst>
              <a:ext uri="{FF2B5EF4-FFF2-40B4-BE49-F238E27FC236}">
                <a16:creationId xmlns:a16="http://schemas.microsoft.com/office/drawing/2014/main" id="{86D2CB16-D4A5-24BE-DD59-8633A0F8071B}"/>
              </a:ext>
            </a:extLst>
          </p:cNvPr>
          <p:cNvSpPr txBox="1"/>
          <p:nvPr/>
        </p:nvSpPr>
        <p:spPr>
          <a:xfrm>
            <a:off x="7737475" y="2219960"/>
            <a:ext cx="3489325" cy="2430145"/>
          </a:xfrm>
          <a:prstGeom prst="rect">
            <a:avLst/>
          </a:prstGeom>
        </p:spPr>
        <p:txBody>
          <a:bodyPr vert="horz" wrap="square" lIns="0" tIns="47625" rIns="0" bIns="0" rtlCol="0">
            <a:spAutoFit/>
          </a:bodyPr>
          <a:lstStyle/>
          <a:p>
            <a:pPr marL="12700" marR="5715">
              <a:lnSpc>
                <a:spcPts val="2160"/>
              </a:lnSpc>
              <a:spcBef>
                <a:spcPts val="375"/>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sums </a:t>
            </a:r>
            <a:r>
              <a:rPr sz="2000" dirty="0">
                <a:solidFill>
                  <a:srgbClr val="404040"/>
                </a:solidFill>
                <a:latin typeface="Carlito"/>
                <a:cs typeface="Carlito"/>
              </a:rPr>
              <a:t>the </a:t>
            </a:r>
            <a:r>
              <a:rPr sz="2000" spc="-25" dirty="0">
                <a:solidFill>
                  <a:srgbClr val="404040"/>
                </a:solidFill>
                <a:latin typeface="Carlito"/>
                <a:cs typeface="Carlito"/>
              </a:rPr>
              <a:t>total </a:t>
            </a:r>
            <a:r>
              <a:rPr sz="2000" spc="-10" dirty="0">
                <a:solidFill>
                  <a:srgbClr val="404040"/>
                </a:solidFill>
                <a:latin typeface="Carlito"/>
                <a:cs typeface="Carlito"/>
              </a:rPr>
              <a:t>payload  </a:t>
            </a:r>
            <a:r>
              <a:rPr sz="2000" spc="-5" dirty="0">
                <a:solidFill>
                  <a:srgbClr val="404040"/>
                </a:solidFill>
                <a:latin typeface="Carlito"/>
                <a:cs typeface="Carlito"/>
              </a:rPr>
              <a:t>mass </a:t>
            </a:r>
            <a:r>
              <a:rPr sz="2000" dirty="0">
                <a:solidFill>
                  <a:srgbClr val="404040"/>
                </a:solidFill>
                <a:latin typeface="Carlito"/>
                <a:cs typeface="Carlito"/>
              </a:rPr>
              <a:t>in kg </a:t>
            </a:r>
            <a:r>
              <a:rPr sz="2000" spc="-15" dirty="0">
                <a:solidFill>
                  <a:srgbClr val="404040"/>
                </a:solidFill>
                <a:latin typeface="Carlito"/>
                <a:cs typeface="Carlito"/>
              </a:rPr>
              <a:t>where </a:t>
            </a:r>
            <a:r>
              <a:rPr sz="2000" dirty="0">
                <a:solidFill>
                  <a:srgbClr val="404040"/>
                </a:solidFill>
                <a:latin typeface="Carlito"/>
                <a:cs typeface="Carlito"/>
              </a:rPr>
              <a:t>NASA </a:t>
            </a:r>
            <a:r>
              <a:rPr sz="2000" spc="-20" dirty="0">
                <a:solidFill>
                  <a:srgbClr val="404040"/>
                </a:solidFill>
                <a:latin typeface="Carlito"/>
                <a:cs typeface="Carlito"/>
              </a:rPr>
              <a:t>was </a:t>
            </a:r>
            <a:r>
              <a:rPr sz="2000" dirty="0">
                <a:solidFill>
                  <a:srgbClr val="404040"/>
                </a:solidFill>
                <a:latin typeface="Carlito"/>
                <a:cs typeface="Carlito"/>
              </a:rPr>
              <a:t>the  </a:t>
            </a:r>
            <a:r>
              <a:rPr sz="2000" spc="-60" dirty="0">
                <a:solidFill>
                  <a:srgbClr val="404040"/>
                </a:solidFill>
                <a:latin typeface="Carlito"/>
                <a:cs typeface="Carlito"/>
              </a:rPr>
              <a:t>customer.</a:t>
            </a:r>
            <a:endParaRPr sz="2000">
              <a:latin typeface="Carlito"/>
              <a:cs typeface="Carlito"/>
            </a:endParaRPr>
          </a:p>
          <a:p>
            <a:pPr marL="12700" marR="5080">
              <a:lnSpc>
                <a:spcPct val="90000"/>
              </a:lnSpc>
              <a:spcBef>
                <a:spcPts val="1370"/>
              </a:spcBef>
            </a:pPr>
            <a:r>
              <a:rPr sz="2000" spc="-15" dirty="0">
                <a:solidFill>
                  <a:srgbClr val="404040"/>
                </a:solidFill>
                <a:latin typeface="Carlito"/>
                <a:cs typeface="Carlito"/>
              </a:rPr>
              <a:t>CRS </a:t>
            </a:r>
            <a:r>
              <a:rPr sz="2000" spc="-20" dirty="0">
                <a:solidFill>
                  <a:srgbClr val="404040"/>
                </a:solidFill>
                <a:latin typeface="Carlito"/>
                <a:cs typeface="Carlito"/>
              </a:rPr>
              <a:t>stands </a:t>
            </a:r>
            <a:r>
              <a:rPr sz="2000" spc="-25" dirty="0">
                <a:solidFill>
                  <a:srgbClr val="404040"/>
                </a:solidFill>
                <a:latin typeface="Carlito"/>
                <a:cs typeface="Carlito"/>
              </a:rPr>
              <a:t>for </a:t>
            </a:r>
            <a:r>
              <a:rPr sz="2000" spc="-10" dirty="0">
                <a:solidFill>
                  <a:srgbClr val="404040"/>
                </a:solidFill>
                <a:latin typeface="Carlito"/>
                <a:cs typeface="Carlito"/>
              </a:rPr>
              <a:t>Commercial  </a:t>
            </a:r>
            <a:r>
              <a:rPr sz="2000" spc="-5" dirty="0">
                <a:solidFill>
                  <a:srgbClr val="404040"/>
                </a:solidFill>
                <a:latin typeface="Carlito"/>
                <a:cs typeface="Carlito"/>
              </a:rPr>
              <a:t>Resupply </a:t>
            </a:r>
            <a:r>
              <a:rPr sz="2000" dirty="0">
                <a:solidFill>
                  <a:srgbClr val="404040"/>
                </a:solidFill>
                <a:latin typeface="Carlito"/>
                <a:cs typeface="Carlito"/>
              </a:rPr>
              <a:t>Services which</a:t>
            </a:r>
            <a:r>
              <a:rPr sz="2000" spc="-90" dirty="0">
                <a:solidFill>
                  <a:srgbClr val="404040"/>
                </a:solidFill>
                <a:latin typeface="Carlito"/>
                <a:cs typeface="Carlito"/>
              </a:rPr>
              <a:t> </a:t>
            </a:r>
            <a:r>
              <a:rPr sz="2000" spc="-20" dirty="0">
                <a:solidFill>
                  <a:srgbClr val="404040"/>
                </a:solidFill>
                <a:latin typeface="Carlito"/>
                <a:cs typeface="Carlito"/>
              </a:rPr>
              <a:t>indicates  </a:t>
            </a:r>
            <a:r>
              <a:rPr sz="2000" spc="-5" dirty="0">
                <a:solidFill>
                  <a:srgbClr val="404040"/>
                </a:solidFill>
                <a:latin typeface="Carlito"/>
                <a:cs typeface="Carlito"/>
              </a:rPr>
              <a:t>that </a:t>
            </a:r>
            <a:r>
              <a:rPr sz="2000" dirty="0">
                <a:solidFill>
                  <a:srgbClr val="404040"/>
                </a:solidFill>
                <a:latin typeface="Carlito"/>
                <a:cs typeface="Carlito"/>
              </a:rPr>
              <a:t>these </a:t>
            </a:r>
            <a:r>
              <a:rPr sz="2000" spc="-10" dirty="0">
                <a:solidFill>
                  <a:srgbClr val="404040"/>
                </a:solidFill>
                <a:latin typeface="Carlito"/>
                <a:cs typeface="Carlito"/>
              </a:rPr>
              <a:t>payloads </a:t>
            </a:r>
            <a:r>
              <a:rPr sz="2000" spc="-20" dirty="0">
                <a:solidFill>
                  <a:srgbClr val="404040"/>
                </a:solidFill>
                <a:latin typeface="Carlito"/>
                <a:cs typeface="Carlito"/>
              </a:rPr>
              <a:t>were sent to  </a:t>
            </a:r>
            <a:r>
              <a:rPr sz="2000" dirty="0">
                <a:solidFill>
                  <a:srgbClr val="404040"/>
                </a:solidFill>
                <a:latin typeface="Carlito"/>
                <a:cs typeface="Carlito"/>
              </a:rPr>
              <a:t>the </a:t>
            </a:r>
            <a:r>
              <a:rPr sz="2000" spc="-10" dirty="0">
                <a:solidFill>
                  <a:srgbClr val="404040"/>
                </a:solidFill>
                <a:latin typeface="Carlito"/>
                <a:cs typeface="Carlito"/>
              </a:rPr>
              <a:t>International </a:t>
            </a:r>
            <a:r>
              <a:rPr sz="2000" dirty="0">
                <a:solidFill>
                  <a:srgbClr val="404040"/>
                </a:solidFill>
                <a:latin typeface="Carlito"/>
                <a:cs typeface="Carlito"/>
              </a:rPr>
              <a:t>Space </a:t>
            </a:r>
            <a:r>
              <a:rPr sz="2000" spc="-20" dirty="0">
                <a:solidFill>
                  <a:srgbClr val="404040"/>
                </a:solidFill>
                <a:latin typeface="Carlito"/>
                <a:cs typeface="Carlito"/>
              </a:rPr>
              <a:t>Station  </a:t>
            </a:r>
            <a:r>
              <a:rPr sz="2000" dirty="0">
                <a:solidFill>
                  <a:srgbClr val="404040"/>
                </a:solidFill>
                <a:latin typeface="Carlito"/>
                <a:cs typeface="Carlito"/>
              </a:rPr>
              <a:t>(ISS).</a:t>
            </a:r>
            <a:endParaRPr sz="2000">
              <a:latin typeface="Carlito"/>
              <a:cs typeface="Carlito"/>
            </a:endParaRPr>
          </a:p>
        </p:txBody>
      </p:sp>
      <p:sp>
        <p:nvSpPr>
          <p:cNvPr id="6" name="object 5">
            <a:extLst>
              <a:ext uri="{FF2B5EF4-FFF2-40B4-BE49-F238E27FC236}">
                <a16:creationId xmlns:a16="http://schemas.microsoft.com/office/drawing/2014/main" id="{82561E27-E190-FF37-EB2E-417FE39C252B}"/>
              </a:ext>
            </a:extLst>
          </p:cNvPr>
          <p:cNvSpPr/>
          <p:nvPr/>
        </p:nvSpPr>
        <p:spPr>
          <a:xfrm>
            <a:off x="1274063" y="2263139"/>
            <a:ext cx="5687568" cy="255422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object 4">
            <a:extLst>
              <a:ext uri="{FF2B5EF4-FFF2-40B4-BE49-F238E27FC236}">
                <a16:creationId xmlns:a16="http://schemas.microsoft.com/office/drawing/2014/main" id="{9F625B17-F682-58A0-05B7-899AAE9B75D9}"/>
              </a:ext>
            </a:extLst>
          </p:cNvPr>
          <p:cNvSpPr txBox="1"/>
          <p:nvPr/>
        </p:nvSpPr>
        <p:spPr>
          <a:xfrm>
            <a:off x="8291830" y="2060575"/>
            <a:ext cx="2723515" cy="2186305"/>
          </a:xfrm>
          <a:prstGeom prst="rect">
            <a:avLst/>
          </a:prstGeom>
        </p:spPr>
        <p:txBody>
          <a:bodyPr vert="horz" wrap="square" lIns="0" tIns="38100" rIns="0" bIns="0" rtlCol="0">
            <a:spAutoFit/>
          </a:bodyPr>
          <a:lstStyle/>
          <a:p>
            <a:pPr marL="12700" marR="172085">
              <a:lnSpc>
                <a:spcPct val="91700"/>
              </a:lnSpc>
              <a:spcBef>
                <a:spcPts val="30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calculates</a:t>
            </a:r>
            <a:r>
              <a:rPr sz="2000" spc="-204" dirty="0">
                <a:solidFill>
                  <a:srgbClr val="404040"/>
                </a:solidFill>
                <a:latin typeface="Carlito"/>
                <a:cs typeface="Carlito"/>
              </a:rPr>
              <a:t> </a:t>
            </a:r>
            <a:r>
              <a:rPr sz="2000" dirty="0">
                <a:solidFill>
                  <a:srgbClr val="404040"/>
                </a:solidFill>
                <a:latin typeface="Carlito"/>
                <a:cs typeface="Carlito"/>
              </a:rPr>
              <a:t>the  </a:t>
            </a:r>
            <a:r>
              <a:rPr sz="2000" spc="-40" dirty="0">
                <a:solidFill>
                  <a:srgbClr val="404040"/>
                </a:solidFill>
                <a:latin typeface="Carlito"/>
                <a:cs typeface="Carlito"/>
              </a:rPr>
              <a:t>average </a:t>
            </a:r>
            <a:r>
              <a:rPr sz="2000" spc="-10" dirty="0">
                <a:solidFill>
                  <a:srgbClr val="404040"/>
                </a:solidFill>
                <a:latin typeface="Carlito"/>
                <a:cs typeface="Carlito"/>
              </a:rPr>
              <a:t>payload </a:t>
            </a:r>
            <a:r>
              <a:rPr sz="2000" spc="-5" dirty="0">
                <a:solidFill>
                  <a:srgbClr val="404040"/>
                </a:solidFill>
                <a:latin typeface="Carlito"/>
                <a:cs typeface="Carlito"/>
              </a:rPr>
              <a:t>mass or  </a:t>
            </a:r>
            <a:r>
              <a:rPr sz="2000" dirty="0">
                <a:solidFill>
                  <a:srgbClr val="404040"/>
                </a:solidFill>
                <a:latin typeface="Carlito"/>
                <a:cs typeface="Carlito"/>
              </a:rPr>
              <a:t>launches which </a:t>
            </a:r>
            <a:r>
              <a:rPr sz="2000" spc="-5" dirty="0">
                <a:solidFill>
                  <a:srgbClr val="404040"/>
                </a:solidFill>
                <a:latin typeface="Carlito"/>
                <a:cs typeface="Carlito"/>
              </a:rPr>
              <a:t>used  </a:t>
            </a:r>
            <a:r>
              <a:rPr sz="2000" spc="-20" dirty="0">
                <a:solidFill>
                  <a:srgbClr val="404040"/>
                </a:solidFill>
                <a:latin typeface="Carlito"/>
                <a:cs typeface="Carlito"/>
              </a:rPr>
              <a:t>booster </a:t>
            </a:r>
            <a:r>
              <a:rPr sz="2000" spc="-25" dirty="0">
                <a:solidFill>
                  <a:srgbClr val="404040"/>
                </a:solidFill>
                <a:latin typeface="Carlito"/>
                <a:cs typeface="Carlito"/>
              </a:rPr>
              <a:t>version </a:t>
            </a:r>
            <a:r>
              <a:rPr sz="2000" dirty="0">
                <a:solidFill>
                  <a:srgbClr val="404040"/>
                </a:solidFill>
                <a:latin typeface="Carlito"/>
                <a:cs typeface="Carlito"/>
              </a:rPr>
              <a:t>F9</a:t>
            </a:r>
            <a:r>
              <a:rPr sz="2000" spc="-35" dirty="0">
                <a:solidFill>
                  <a:srgbClr val="404040"/>
                </a:solidFill>
                <a:latin typeface="Carlito"/>
                <a:cs typeface="Carlito"/>
              </a:rPr>
              <a:t> </a:t>
            </a:r>
            <a:r>
              <a:rPr sz="2000" dirty="0">
                <a:solidFill>
                  <a:srgbClr val="404040"/>
                </a:solidFill>
                <a:latin typeface="Carlito"/>
                <a:cs typeface="Carlito"/>
              </a:rPr>
              <a:t>v1.1</a:t>
            </a:r>
            <a:endParaRPr sz="2000">
              <a:latin typeface="Carlito"/>
              <a:cs typeface="Carlito"/>
            </a:endParaRPr>
          </a:p>
          <a:p>
            <a:pPr marL="12700" marR="5080">
              <a:lnSpc>
                <a:spcPct val="91800"/>
              </a:lnSpc>
              <a:spcBef>
                <a:spcPts val="1400"/>
              </a:spcBef>
            </a:pPr>
            <a:r>
              <a:rPr sz="2000" spc="-40" dirty="0">
                <a:solidFill>
                  <a:srgbClr val="404040"/>
                </a:solidFill>
                <a:latin typeface="Carlito"/>
                <a:cs typeface="Carlito"/>
              </a:rPr>
              <a:t>Average </a:t>
            </a:r>
            <a:r>
              <a:rPr sz="2000" spc="-10" dirty="0">
                <a:solidFill>
                  <a:srgbClr val="404040"/>
                </a:solidFill>
                <a:latin typeface="Carlito"/>
                <a:cs typeface="Carlito"/>
              </a:rPr>
              <a:t>payload </a:t>
            </a:r>
            <a:r>
              <a:rPr sz="2000" spc="-5" dirty="0">
                <a:solidFill>
                  <a:srgbClr val="404040"/>
                </a:solidFill>
                <a:latin typeface="Carlito"/>
                <a:cs typeface="Carlito"/>
              </a:rPr>
              <a:t>mass of  </a:t>
            </a:r>
            <a:r>
              <a:rPr sz="2000" dirty="0">
                <a:solidFill>
                  <a:srgbClr val="404040"/>
                </a:solidFill>
                <a:latin typeface="Carlito"/>
                <a:cs typeface="Carlito"/>
              </a:rPr>
              <a:t>F9 1.1 </a:t>
            </a:r>
            <a:r>
              <a:rPr sz="2000" spc="-5" dirty="0">
                <a:solidFill>
                  <a:srgbClr val="404040"/>
                </a:solidFill>
                <a:latin typeface="Carlito"/>
                <a:cs typeface="Carlito"/>
              </a:rPr>
              <a:t>is on </a:t>
            </a:r>
            <a:r>
              <a:rPr sz="2000" dirty="0">
                <a:solidFill>
                  <a:srgbClr val="404040"/>
                </a:solidFill>
                <a:latin typeface="Carlito"/>
                <a:cs typeface="Carlito"/>
              </a:rPr>
              <a:t>the </a:t>
            </a:r>
            <a:r>
              <a:rPr sz="2000" spc="-5" dirty="0">
                <a:solidFill>
                  <a:srgbClr val="404040"/>
                </a:solidFill>
                <a:latin typeface="Carlito"/>
                <a:cs typeface="Carlito"/>
              </a:rPr>
              <a:t>low </a:t>
            </a:r>
            <a:r>
              <a:rPr sz="2000" dirty="0">
                <a:solidFill>
                  <a:srgbClr val="404040"/>
                </a:solidFill>
                <a:latin typeface="Carlito"/>
                <a:cs typeface="Carlito"/>
              </a:rPr>
              <a:t>end</a:t>
            </a:r>
            <a:r>
              <a:rPr sz="2000" spc="-235" dirty="0">
                <a:solidFill>
                  <a:srgbClr val="404040"/>
                </a:solidFill>
                <a:latin typeface="Carlito"/>
                <a:cs typeface="Carlito"/>
              </a:rPr>
              <a:t> </a:t>
            </a:r>
            <a:r>
              <a:rPr sz="2000" spc="-5" dirty="0">
                <a:solidFill>
                  <a:srgbClr val="404040"/>
                </a:solidFill>
                <a:latin typeface="Carlito"/>
                <a:cs typeface="Carlito"/>
              </a:rPr>
              <a:t>of  our </a:t>
            </a:r>
            <a:r>
              <a:rPr sz="2000" spc="-10" dirty="0">
                <a:solidFill>
                  <a:srgbClr val="404040"/>
                </a:solidFill>
                <a:latin typeface="Carlito"/>
                <a:cs typeface="Carlito"/>
              </a:rPr>
              <a:t>payload </a:t>
            </a:r>
            <a:r>
              <a:rPr sz="2000" spc="-5" dirty="0">
                <a:solidFill>
                  <a:srgbClr val="404040"/>
                </a:solidFill>
                <a:latin typeface="Carlito"/>
                <a:cs typeface="Carlito"/>
              </a:rPr>
              <a:t>mass</a:t>
            </a:r>
            <a:r>
              <a:rPr sz="2000" spc="-114" dirty="0">
                <a:solidFill>
                  <a:srgbClr val="404040"/>
                </a:solidFill>
                <a:latin typeface="Carlito"/>
                <a:cs typeface="Carlito"/>
              </a:rPr>
              <a:t> </a:t>
            </a:r>
            <a:r>
              <a:rPr sz="2000" spc="-20" dirty="0">
                <a:solidFill>
                  <a:srgbClr val="404040"/>
                </a:solidFill>
                <a:latin typeface="Carlito"/>
                <a:cs typeface="Carlito"/>
              </a:rPr>
              <a:t>range</a:t>
            </a:r>
            <a:endParaRPr sz="2000">
              <a:latin typeface="Carlito"/>
              <a:cs typeface="Carlito"/>
            </a:endParaRPr>
          </a:p>
        </p:txBody>
      </p:sp>
      <p:sp>
        <p:nvSpPr>
          <p:cNvPr id="6" name="object 5">
            <a:extLst>
              <a:ext uri="{FF2B5EF4-FFF2-40B4-BE49-F238E27FC236}">
                <a16:creationId xmlns:a16="http://schemas.microsoft.com/office/drawing/2014/main" id="{FD75FEF6-AD19-5B17-9844-5979C5F46E71}"/>
              </a:ext>
            </a:extLst>
          </p:cNvPr>
          <p:cNvSpPr/>
          <p:nvPr/>
        </p:nvSpPr>
        <p:spPr>
          <a:xfrm>
            <a:off x="1208532" y="2127504"/>
            <a:ext cx="6364224" cy="286969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object 4">
            <a:extLst>
              <a:ext uri="{FF2B5EF4-FFF2-40B4-BE49-F238E27FC236}">
                <a16:creationId xmlns:a16="http://schemas.microsoft.com/office/drawing/2014/main" id="{45355650-3E5B-FBA1-A2E2-9F7199858B28}"/>
              </a:ext>
            </a:extLst>
          </p:cNvPr>
          <p:cNvSpPr txBox="1"/>
          <p:nvPr/>
        </p:nvSpPr>
        <p:spPr>
          <a:xfrm>
            <a:off x="7521067" y="2172462"/>
            <a:ext cx="3239770" cy="2364740"/>
          </a:xfrm>
          <a:prstGeom prst="rect">
            <a:avLst/>
          </a:prstGeom>
        </p:spPr>
        <p:txBody>
          <a:bodyPr vert="horz" wrap="square" lIns="0" tIns="38100" rIns="0" bIns="0" rtlCol="0">
            <a:spAutoFit/>
          </a:bodyPr>
          <a:lstStyle/>
          <a:p>
            <a:pPr marL="12700" marR="135255">
              <a:lnSpc>
                <a:spcPct val="91800"/>
              </a:lnSpc>
              <a:spcBef>
                <a:spcPts val="30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the </a:t>
            </a:r>
            <a:r>
              <a:rPr sz="2000" spc="-35" dirty="0">
                <a:solidFill>
                  <a:srgbClr val="404040"/>
                </a:solidFill>
                <a:latin typeface="Carlito"/>
                <a:cs typeface="Carlito"/>
              </a:rPr>
              <a:t>first  </a:t>
            </a:r>
            <a:r>
              <a:rPr sz="2000" spc="-5" dirty="0">
                <a:solidFill>
                  <a:srgbClr val="404040"/>
                </a:solidFill>
                <a:latin typeface="Carlito"/>
                <a:cs typeface="Carlito"/>
              </a:rPr>
              <a:t>successful </a:t>
            </a:r>
            <a:r>
              <a:rPr sz="2000" spc="-15" dirty="0">
                <a:solidFill>
                  <a:srgbClr val="404040"/>
                </a:solidFill>
                <a:latin typeface="Carlito"/>
                <a:cs typeface="Carlito"/>
              </a:rPr>
              <a:t>ground </a:t>
            </a:r>
            <a:r>
              <a:rPr sz="2000" spc="-5" dirty="0">
                <a:solidFill>
                  <a:srgbClr val="404040"/>
                </a:solidFill>
                <a:latin typeface="Carlito"/>
                <a:cs typeface="Carlito"/>
              </a:rPr>
              <a:t>pad</a:t>
            </a:r>
            <a:r>
              <a:rPr sz="2000" spc="-145" dirty="0">
                <a:solidFill>
                  <a:srgbClr val="404040"/>
                </a:solidFill>
                <a:latin typeface="Carlito"/>
                <a:cs typeface="Carlito"/>
              </a:rPr>
              <a:t> </a:t>
            </a:r>
            <a:r>
              <a:rPr sz="2000" dirty="0">
                <a:solidFill>
                  <a:srgbClr val="404040"/>
                </a:solidFill>
                <a:latin typeface="Carlito"/>
                <a:cs typeface="Carlito"/>
              </a:rPr>
              <a:t>landing  </a:t>
            </a:r>
            <a:r>
              <a:rPr sz="2000" spc="-25" dirty="0">
                <a:solidFill>
                  <a:srgbClr val="404040"/>
                </a:solidFill>
                <a:latin typeface="Carlito"/>
                <a:cs typeface="Carlito"/>
              </a:rPr>
              <a:t>date.</a:t>
            </a:r>
            <a:endParaRPr sz="2000">
              <a:latin typeface="Carlito"/>
              <a:cs typeface="Carlito"/>
            </a:endParaRPr>
          </a:p>
          <a:p>
            <a:pPr marL="12700">
              <a:lnSpc>
                <a:spcPts val="2300"/>
              </a:lnSpc>
              <a:spcBef>
                <a:spcPts val="1200"/>
              </a:spcBef>
            </a:pPr>
            <a:r>
              <a:rPr sz="2000" spc="-35" dirty="0">
                <a:solidFill>
                  <a:srgbClr val="404040"/>
                </a:solidFill>
                <a:latin typeface="Carlito"/>
                <a:cs typeface="Carlito"/>
              </a:rPr>
              <a:t>First </a:t>
            </a:r>
            <a:r>
              <a:rPr sz="2000" spc="-15" dirty="0">
                <a:solidFill>
                  <a:srgbClr val="404040"/>
                </a:solidFill>
                <a:latin typeface="Carlito"/>
                <a:cs typeface="Carlito"/>
              </a:rPr>
              <a:t>ground </a:t>
            </a:r>
            <a:r>
              <a:rPr sz="2000" spc="-5" dirty="0">
                <a:solidFill>
                  <a:srgbClr val="404040"/>
                </a:solidFill>
                <a:latin typeface="Carlito"/>
                <a:cs typeface="Carlito"/>
              </a:rPr>
              <a:t>pad </a:t>
            </a:r>
            <a:r>
              <a:rPr sz="2000" dirty="0">
                <a:solidFill>
                  <a:srgbClr val="404040"/>
                </a:solidFill>
                <a:latin typeface="Carlito"/>
                <a:cs typeface="Carlito"/>
              </a:rPr>
              <a:t>landing</a:t>
            </a:r>
            <a:r>
              <a:rPr sz="2000" spc="-75" dirty="0">
                <a:solidFill>
                  <a:srgbClr val="404040"/>
                </a:solidFill>
                <a:latin typeface="Carlito"/>
                <a:cs typeface="Carlito"/>
              </a:rPr>
              <a:t> </a:t>
            </a:r>
            <a:r>
              <a:rPr sz="2000" spc="-5" dirty="0">
                <a:solidFill>
                  <a:srgbClr val="404040"/>
                </a:solidFill>
                <a:latin typeface="Carlito"/>
                <a:cs typeface="Carlito"/>
              </a:rPr>
              <a:t>wasn’t</a:t>
            </a:r>
            <a:endParaRPr sz="2000">
              <a:latin typeface="Carlito"/>
              <a:cs typeface="Carlito"/>
            </a:endParaRPr>
          </a:p>
          <a:p>
            <a:pPr marL="12700">
              <a:lnSpc>
                <a:spcPts val="2300"/>
              </a:lnSpc>
            </a:pPr>
            <a:r>
              <a:rPr sz="2000" spc="-5" dirty="0">
                <a:solidFill>
                  <a:srgbClr val="404040"/>
                </a:solidFill>
                <a:latin typeface="Carlito"/>
                <a:cs typeface="Carlito"/>
              </a:rPr>
              <a:t>until </a:t>
            </a:r>
            <a:r>
              <a:rPr sz="2000" dirty="0">
                <a:solidFill>
                  <a:srgbClr val="404040"/>
                </a:solidFill>
                <a:latin typeface="Carlito"/>
                <a:cs typeface="Carlito"/>
              </a:rPr>
              <a:t>the end </a:t>
            </a:r>
            <a:r>
              <a:rPr sz="2000" spc="-5" dirty="0">
                <a:solidFill>
                  <a:srgbClr val="404040"/>
                </a:solidFill>
                <a:latin typeface="Carlito"/>
                <a:cs typeface="Carlito"/>
              </a:rPr>
              <a:t>of</a:t>
            </a:r>
            <a:r>
              <a:rPr sz="2000" spc="-105" dirty="0">
                <a:solidFill>
                  <a:srgbClr val="404040"/>
                </a:solidFill>
                <a:latin typeface="Carlito"/>
                <a:cs typeface="Carlito"/>
              </a:rPr>
              <a:t> </a:t>
            </a:r>
            <a:r>
              <a:rPr sz="2000" dirty="0">
                <a:solidFill>
                  <a:srgbClr val="404040"/>
                </a:solidFill>
                <a:latin typeface="Carlito"/>
                <a:cs typeface="Carlito"/>
              </a:rPr>
              <a:t>2015.</a:t>
            </a:r>
            <a:endParaRPr sz="2000">
              <a:latin typeface="Carlito"/>
              <a:cs typeface="Carlito"/>
            </a:endParaRPr>
          </a:p>
          <a:p>
            <a:pPr marL="12700">
              <a:lnSpc>
                <a:spcPts val="2305"/>
              </a:lnSpc>
              <a:spcBef>
                <a:spcPts val="1200"/>
              </a:spcBef>
            </a:pPr>
            <a:r>
              <a:rPr sz="2000" spc="-5" dirty="0">
                <a:solidFill>
                  <a:srgbClr val="404040"/>
                </a:solidFill>
                <a:latin typeface="Carlito"/>
                <a:cs typeface="Carlito"/>
              </a:rPr>
              <a:t>Successful </a:t>
            </a:r>
            <a:r>
              <a:rPr sz="2000" dirty="0">
                <a:solidFill>
                  <a:srgbClr val="404040"/>
                </a:solidFill>
                <a:latin typeface="Carlito"/>
                <a:cs typeface="Carlito"/>
              </a:rPr>
              <a:t>landings in</a:t>
            </a:r>
            <a:r>
              <a:rPr sz="2000" spc="-70" dirty="0">
                <a:solidFill>
                  <a:srgbClr val="404040"/>
                </a:solidFill>
                <a:latin typeface="Carlito"/>
                <a:cs typeface="Carlito"/>
              </a:rPr>
              <a:t> </a:t>
            </a:r>
            <a:r>
              <a:rPr sz="2000" spc="-20" dirty="0">
                <a:solidFill>
                  <a:srgbClr val="404040"/>
                </a:solidFill>
                <a:latin typeface="Carlito"/>
                <a:cs typeface="Carlito"/>
              </a:rPr>
              <a:t>general</a:t>
            </a:r>
            <a:endParaRPr sz="2000">
              <a:latin typeface="Carlito"/>
              <a:cs typeface="Carlito"/>
            </a:endParaRPr>
          </a:p>
          <a:p>
            <a:pPr marL="12700">
              <a:lnSpc>
                <a:spcPts val="2305"/>
              </a:lnSpc>
            </a:pPr>
            <a:r>
              <a:rPr sz="2000" dirty="0">
                <a:solidFill>
                  <a:srgbClr val="404040"/>
                </a:solidFill>
                <a:latin typeface="Carlito"/>
                <a:cs typeface="Carlito"/>
              </a:rPr>
              <a:t>appear </a:t>
            </a:r>
            <a:r>
              <a:rPr sz="2000" spc="-20" dirty="0">
                <a:solidFill>
                  <a:srgbClr val="404040"/>
                </a:solidFill>
                <a:latin typeface="Carlito"/>
                <a:cs typeface="Carlito"/>
              </a:rPr>
              <a:t>starting</a:t>
            </a:r>
            <a:r>
              <a:rPr sz="2000" spc="-5" dirty="0">
                <a:solidFill>
                  <a:srgbClr val="404040"/>
                </a:solidFill>
                <a:latin typeface="Carlito"/>
                <a:cs typeface="Carlito"/>
              </a:rPr>
              <a:t> </a:t>
            </a:r>
            <a:r>
              <a:rPr sz="2000" dirty="0">
                <a:solidFill>
                  <a:srgbClr val="404040"/>
                </a:solidFill>
                <a:latin typeface="Carlito"/>
                <a:cs typeface="Carlito"/>
              </a:rPr>
              <a:t>2014.</a:t>
            </a:r>
            <a:endParaRPr sz="2000">
              <a:latin typeface="Carlito"/>
              <a:cs typeface="Carlito"/>
            </a:endParaRPr>
          </a:p>
        </p:txBody>
      </p:sp>
      <p:sp>
        <p:nvSpPr>
          <p:cNvPr id="6" name="object 5">
            <a:extLst>
              <a:ext uri="{FF2B5EF4-FFF2-40B4-BE49-F238E27FC236}">
                <a16:creationId xmlns:a16="http://schemas.microsoft.com/office/drawing/2014/main" id="{BEEE17EC-8336-BEDA-0093-177F28952E8E}"/>
              </a:ext>
            </a:extLst>
          </p:cNvPr>
          <p:cNvSpPr/>
          <p:nvPr/>
        </p:nvSpPr>
        <p:spPr>
          <a:xfrm>
            <a:off x="1153667" y="2223516"/>
            <a:ext cx="5780532" cy="286054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object 4">
            <a:extLst>
              <a:ext uri="{FF2B5EF4-FFF2-40B4-BE49-F238E27FC236}">
                <a16:creationId xmlns:a16="http://schemas.microsoft.com/office/drawing/2014/main" id="{4B7038DA-7657-8F03-A651-A114EFBFEB70}"/>
              </a:ext>
            </a:extLst>
          </p:cNvPr>
          <p:cNvSpPr txBox="1"/>
          <p:nvPr/>
        </p:nvSpPr>
        <p:spPr>
          <a:xfrm>
            <a:off x="7904226" y="2630170"/>
            <a:ext cx="3121025" cy="1449705"/>
          </a:xfrm>
          <a:prstGeom prst="rect">
            <a:avLst/>
          </a:prstGeom>
        </p:spPr>
        <p:txBody>
          <a:bodyPr vert="horz" wrap="square" lIns="0" tIns="38100" rIns="0" bIns="0" rtlCol="0">
            <a:spAutoFit/>
          </a:bodyPr>
          <a:lstStyle/>
          <a:p>
            <a:pPr marL="12700" marR="5080">
              <a:lnSpc>
                <a:spcPct val="91700"/>
              </a:lnSpc>
              <a:spcBef>
                <a:spcPts val="30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the </a:t>
            </a:r>
            <a:r>
              <a:rPr sz="2000" spc="-20" dirty="0">
                <a:solidFill>
                  <a:srgbClr val="404040"/>
                </a:solidFill>
                <a:latin typeface="Carlito"/>
                <a:cs typeface="Carlito"/>
              </a:rPr>
              <a:t>four  booster </a:t>
            </a:r>
            <a:r>
              <a:rPr sz="2000" spc="-25" dirty="0">
                <a:solidFill>
                  <a:srgbClr val="404040"/>
                </a:solidFill>
                <a:latin typeface="Carlito"/>
                <a:cs typeface="Carlito"/>
              </a:rPr>
              <a:t>versions </a:t>
            </a:r>
            <a:r>
              <a:rPr sz="2000" spc="-5" dirty="0">
                <a:solidFill>
                  <a:srgbClr val="404040"/>
                </a:solidFill>
                <a:latin typeface="Carlito"/>
                <a:cs typeface="Carlito"/>
              </a:rPr>
              <a:t>that had  successful </a:t>
            </a:r>
            <a:r>
              <a:rPr sz="2000" spc="-20" dirty="0">
                <a:solidFill>
                  <a:srgbClr val="404040"/>
                </a:solidFill>
                <a:latin typeface="Carlito"/>
                <a:cs typeface="Carlito"/>
              </a:rPr>
              <a:t>drone </a:t>
            </a:r>
            <a:r>
              <a:rPr sz="2000" spc="-5" dirty="0">
                <a:solidFill>
                  <a:srgbClr val="404040"/>
                </a:solidFill>
                <a:latin typeface="Carlito"/>
                <a:cs typeface="Carlito"/>
              </a:rPr>
              <a:t>ship</a:t>
            </a:r>
            <a:r>
              <a:rPr sz="2000" spc="-100" dirty="0">
                <a:solidFill>
                  <a:srgbClr val="404040"/>
                </a:solidFill>
                <a:latin typeface="Carlito"/>
                <a:cs typeface="Carlito"/>
              </a:rPr>
              <a:t> </a:t>
            </a:r>
            <a:r>
              <a:rPr sz="2000" dirty="0">
                <a:solidFill>
                  <a:srgbClr val="404040"/>
                </a:solidFill>
                <a:latin typeface="Carlito"/>
                <a:cs typeface="Carlito"/>
              </a:rPr>
              <a:t>landings  and a </a:t>
            </a:r>
            <a:r>
              <a:rPr sz="2000" spc="-5" dirty="0">
                <a:solidFill>
                  <a:srgbClr val="404040"/>
                </a:solidFill>
                <a:latin typeface="Carlito"/>
                <a:cs typeface="Carlito"/>
              </a:rPr>
              <a:t>payload mass between  </a:t>
            </a:r>
            <a:r>
              <a:rPr sz="2000" dirty="0">
                <a:solidFill>
                  <a:srgbClr val="404040"/>
                </a:solidFill>
                <a:latin typeface="Carlito"/>
                <a:cs typeface="Carlito"/>
              </a:rPr>
              <a:t>4000 and 6000</a:t>
            </a:r>
            <a:r>
              <a:rPr sz="2000" spc="-165" dirty="0">
                <a:solidFill>
                  <a:srgbClr val="404040"/>
                </a:solidFill>
                <a:latin typeface="Carlito"/>
                <a:cs typeface="Carlito"/>
              </a:rPr>
              <a:t> </a:t>
            </a:r>
            <a:r>
              <a:rPr sz="2000" spc="-25" dirty="0">
                <a:solidFill>
                  <a:srgbClr val="404040"/>
                </a:solidFill>
                <a:latin typeface="Carlito"/>
                <a:cs typeface="Carlito"/>
              </a:rPr>
              <a:t>noninclusively.</a:t>
            </a:r>
            <a:endParaRPr sz="2000">
              <a:latin typeface="Carlito"/>
              <a:cs typeface="Carlito"/>
            </a:endParaRPr>
          </a:p>
        </p:txBody>
      </p:sp>
      <p:sp>
        <p:nvSpPr>
          <p:cNvPr id="3" name="object 5">
            <a:extLst>
              <a:ext uri="{FF2B5EF4-FFF2-40B4-BE49-F238E27FC236}">
                <a16:creationId xmlns:a16="http://schemas.microsoft.com/office/drawing/2014/main" id="{0D52A889-FC22-9878-78F4-66F865C7D69F}"/>
              </a:ext>
            </a:extLst>
          </p:cNvPr>
          <p:cNvSpPr/>
          <p:nvPr/>
        </p:nvSpPr>
        <p:spPr>
          <a:xfrm>
            <a:off x="838200" y="2183892"/>
            <a:ext cx="6886956" cy="263804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5" name="object 3">
            <a:extLst>
              <a:ext uri="{FF2B5EF4-FFF2-40B4-BE49-F238E27FC236}">
                <a16:creationId xmlns:a16="http://schemas.microsoft.com/office/drawing/2014/main" id="{15BAF822-14E0-1625-7FDB-B2D381B8600B}"/>
              </a:ext>
            </a:extLst>
          </p:cNvPr>
          <p:cNvSpPr txBox="1"/>
          <p:nvPr/>
        </p:nvSpPr>
        <p:spPr>
          <a:xfrm>
            <a:off x="945588" y="1726227"/>
            <a:ext cx="10164445" cy="4129335"/>
          </a:xfrm>
          <a:prstGeom prst="rect">
            <a:avLst/>
          </a:prstGeom>
        </p:spPr>
        <p:txBody>
          <a:bodyPr vert="horz" wrap="square" lIns="0" tIns="45719" rIns="0" bIns="0" rtlCol="0">
            <a:spAutoFit/>
          </a:bodyPr>
          <a:lstStyle/>
          <a:p>
            <a:pPr marL="228600" marR="142875" indent="-228600">
              <a:spcBef>
                <a:spcPts val="1400"/>
              </a:spcBef>
              <a:buFont typeface="Arial"/>
              <a:buChar char="•"/>
              <a:tabLst>
                <a:tab pos="240665" algn="l"/>
                <a:tab pos="241300" algn="l"/>
              </a:tabLst>
            </a:pPr>
            <a:r>
              <a:rPr sz="2200" dirty="0">
                <a:solidFill>
                  <a:schemeClr val="accent3">
                    <a:lumMod val="25000"/>
                  </a:schemeClr>
                </a:solidFill>
                <a:latin typeface="Abadi" panose="020B0604020104020204" pitchFamily="34" charset="0"/>
              </a:rPr>
              <a:t>Collected data from public SpaceX API and SpaceX Wikipedia page. Created labels  column ‘class’ which classifies successful landings. Explored data using SQL,  visualization, folium maps, and dashboards. Gathered relevant columns to be used as  features. Changed all categorical variables to binary using one hot encoding.  Standardized data and used GridSearchCV to find best parameters for machine learning  models. Visualize accuracy score of all models.</a:t>
            </a:r>
          </a:p>
          <a:p>
            <a:pPr marL="228600" indent="-228600">
              <a:spcBef>
                <a:spcPts val="1400"/>
              </a:spcBef>
              <a:buClr>
                <a:srgbClr val="BB562C"/>
              </a:buClr>
              <a:buFont typeface="Arial"/>
              <a:buChar char="•"/>
            </a:pPr>
            <a:endParaRPr sz="2200" dirty="0">
              <a:solidFill>
                <a:schemeClr val="accent3">
                  <a:lumMod val="25000"/>
                </a:schemeClr>
              </a:solidFill>
              <a:latin typeface="Abadi" panose="020B0604020104020204" pitchFamily="34" charset="0"/>
            </a:endParaRPr>
          </a:p>
          <a:p>
            <a:pPr marL="228600" marR="5080" indent="-228600">
              <a:spcBef>
                <a:spcPts val="1400"/>
              </a:spcBef>
              <a:buFont typeface="Arial"/>
              <a:buChar char="•"/>
              <a:tabLst>
                <a:tab pos="240665" algn="l"/>
                <a:tab pos="241300" algn="l"/>
              </a:tabLst>
            </a:pPr>
            <a:r>
              <a:rPr sz="2200" dirty="0">
                <a:solidFill>
                  <a:schemeClr val="accent3">
                    <a:lumMod val="25000"/>
                  </a:schemeClr>
                </a:solidFill>
                <a:latin typeface="Abadi" panose="020B0604020104020204" pitchFamily="34" charset="0"/>
              </a:rPr>
              <a:t>Four machine learning models were produced: Logistic Regression, Support Vector  Machine, Decision Tree Classifier, and K Nearest Neighbors. All produced similar results  with accuracy rate of about 83.33%. All models over predicted successful landings. More  data is needed for better model determination and accuracy.</a:t>
            </a:r>
          </a:p>
        </p:txBody>
      </p:sp>
    </p:spTree>
    <p:extLst>
      <p:ext uri="{BB962C8B-B14F-4D97-AF65-F5344CB8AC3E}">
        <p14:creationId xmlns:p14="http://schemas.microsoft.com/office/powerpoint/2010/main" val="29209311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object 4">
            <a:extLst>
              <a:ext uri="{FF2B5EF4-FFF2-40B4-BE49-F238E27FC236}">
                <a16:creationId xmlns:a16="http://schemas.microsoft.com/office/drawing/2014/main" id="{2FEFAB83-CB73-BD94-D10F-00062A4CDFD3}"/>
              </a:ext>
            </a:extLst>
          </p:cNvPr>
          <p:cNvSpPr txBox="1"/>
          <p:nvPr/>
        </p:nvSpPr>
        <p:spPr>
          <a:xfrm>
            <a:off x="7211694" y="2030983"/>
            <a:ext cx="3716020" cy="3379470"/>
          </a:xfrm>
          <a:prstGeom prst="rect">
            <a:avLst/>
          </a:prstGeom>
        </p:spPr>
        <p:txBody>
          <a:bodyPr vert="horz" wrap="square" lIns="0" tIns="13335" rIns="0" bIns="0" rtlCol="0">
            <a:spAutoFit/>
          </a:bodyPr>
          <a:lstStyle/>
          <a:p>
            <a:pPr marL="12700">
              <a:lnSpc>
                <a:spcPts val="2305"/>
              </a:lnSpc>
              <a:spcBef>
                <a:spcPts val="105"/>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a </a:t>
            </a:r>
            <a:r>
              <a:rPr sz="2000" spc="-15" dirty="0">
                <a:solidFill>
                  <a:srgbClr val="404040"/>
                </a:solidFill>
                <a:latin typeface="Carlito"/>
                <a:cs typeface="Carlito"/>
              </a:rPr>
              <a:t>count </a:t>
            </a:r>
            <a:r>
              <a:rPr sz="2000" spc="-5" dirty="0">
                <a:solidFill>
                  <a:srgbClr val="404040"/>
                </a:solidFill>
                <a:latin typeface="Carlito"/>
                <a:cs typeface="Carlito"/>
              </a:rPr>
              <a:t>of</a:t>
            </a:r>
            <a:r>
              <a:rPr sz="2000" spc="-140" dirty="0">
                <a:solidFill>
                  <a:srgbClr val="404040"/>
                </a:solidFill>
                <a:latin typeface="Carlito"/>
                <a:cs typeface="Carlito"/>
              </a:rPr>
              <a:t> </a:t>
            </a:r>
            <a:r>
              <a:rPr sz="2000" dirty="0">
                <a:solidFill>
                  <a:srgbClr val="404040"/>
                </a:solidFill>
                <a:latin typeface="Carlito"/>
                <a:cs typeface="Carlito"/>
              </a:rPr>
              <a:t>each</a:t>
            </a:r>
            <a:endParaRPr sz="2000">
              <a:latin typeface="Carlito"/>
              <a:cs typeface="Carlito"/>
            </a:endParaRPr>
          </a:p>
          <a:p>
            <a:pPr marL="12700">
              <a:lnSpc>
                <a:spcPts val="2305"/>
              </a:lnSpc>
            </a:pPr>
            <a:r>
              <a:rPr sz="2000" spc="-5" dirty="0">
                <a:solidFill>
                  <a:srgbClr val="404040"/>
                </a:solidFill>
                <a:latin typeface="Carlito"/>
                <a:cs typeface="Carlito"/>
              </a:rPr>
              <a:t>mission</a:t>
            </a:r>
            <a:r>
              <a:rPr sz="2000" spc="-10" dirty="0">
                <a:solidFill>
                  <a:srgbClr val="404040"/>
                </a:solidFill>
                <a:latin typeface="Carlito"/>
                <a:cs typeface="Carlito"/>
              </a:rPr>
              <a:t> </a:t>
            </a:r>
            <a:r>
              <a:rPr sz="2000" spc="-15" dirty="0">
                <a:solidFill>
                  <a:srgbClr val="404040"/>
                </a:solidFill>
                <a:latin typeface="Carlito"/>
                <a:cs typeface="Carlito"/>
              </a:rPr>
              <a:t>outcome.</a:t>
            </a:r>
            <a:endParaRPr sz="2000">
              <a:latin typeface="Carlito"/>
              <a:cs typeface="Carlito"/>
            </a:endParaRPr>
          </a:p>
          <a:p>
            <a:pPr marL="12700" marR="83820">
              <a:lnSpc>
                <a:spcPts val="2200"/>
              </a:lnSpc>
              <a:spcBef>
                <a:spcPts val="1440"/>
              </a:spcBef>
            </a:pPr>
            <a:r>
              <a:rPr sz="2000" dirty="0">
                <a:solidFill>
                  <a:srgbClr val="404040"/>
                </a:solidFill>
                <a:latin typeface="Carlito"/>
                <a:cs typeface="Carlito"/>
              </a:rPr>
              <a:t>SpaceX </a:t>
            </a:r>
            <a:r>
              <a:rPr sz="2000" spc="-5" dirty="0">
                <a:solidFill>
                  <a:srgbClr val="404040"/>
                </a:solidFill>
                <a:latin typeface="Carlito"/>
                <a:cs typeface="Carlito"/>
              </a:rPr>
              <a:t>appears </a:t>
            </a:r>
            <a:r>
              <a:rPr sz="2000" spc="-20" dirty="0">
                <a:solidFill>
                  <a:srgbClr val="404040"/>
                </a:solidFill>
                <a:latin typeface="Carlito"/>
                <a:cs typeface="Carlito"/>
              </a:rPr>
              <a:t>to </a:t>
            </a:r>
            <a:r>
              <a:rPr sz="2000" spc="-5" dirty="0">
                <a:solidFill>
                  <a:srgbClr val="404040"/>
                </a:solidFill>
                <a:latin typeface="Carlito"/>
                <a:cs typeface="Carlito"/>
              </a:rPr>
              <a:t>achieve </a:t>
            </a:r>
            <a:r>
              <a:rPr sz="2000" dirty="0">
                <a:solidFill>
                  <a:srgbClr val="404040"/>
                </a:solidFill>
                <a:latin typeface="Carlito"/>
                <a:cs typeface="Carlito"/>
              </a:rPr>
              <a:t>its  </a:t>
            </a:r>
            <a:r>
              <a:rPr sz="2000" spc="-5" dirty="0">
                <a:solidFill>
                  <a:srgbClr val="404040"/>
                </a:solidFill>
                <a:latin typeface="Carlito"/>
                <a:cs typeface="Carlito"/>
              </a:rPr>
              <a:t>mission </a:t>
            </a:r>
            <a:r>
              <a:rPr sz="2000" spc="-20" dirty="0">
                <a:solidFill>
                  <a:srgbClr val="404040"/>
                </a:solidFill>
                <a:latin typeface="Carlito"/>
                <a:cs typeface="Carlito"/>
              </a:rPr>
              <a:t>outcome </a:t>
            </a:r>
            <a:r>
              <a:rPr sz="2000" spc="-5" dirty="0">
                <a:solidFill>
                  <a:srgbClr val="404040"/>
                </a:solidFill>
                <a:latin typeface="Carlito"/>
                <a:cs typeface="Carlito"/>
              </a:rPr>
              <a:t>nearly </a:t>
            </a:r>
            <a:r>
              <a:rPr sz="2000" dirty="0">
                <a:solidFill>
                  <a:srgbClr val="404040"/>
                </a:solidFill>
                <a:latin typeface="Carlito"/>
                <a:cs typeface="Carlito"/>
              </a:rPr>
              <a:t>99% </a:t>
            </a:r>
            <a:r>
              <a:rPr sz="2000" spc="-5" dirty="0">
                <a:solidFill>
                  <a:srgbClr val="404040"/>
                </a:solidFill>
                <a:latin typeface="Carlito"/>
                <a:cs typeface="Carlito"/>
              </a:rPr>
              <a:t>of</a:t>
            </a:r>
            <a:r>
              <a:rPr sz="2000" spc="-100" dirty="0">
                <a:solidFill>
                  <a:srgbClr val="404040"/>
                </a:solidFill>
                <a:latin typeface="Carlito"/>
                <a:cs typeface="Carlito"/>
              </a:rPr>
              <a:t> </a:t>
            </a:r>
            <a:r>
              <a:rPr sz="2000" dirty="0">
                <a:solidFill>
                  <a:srgbClr val="404040"/>
                </a:solidFill>
                <a:latin typeface="Carlito"/>
                <a:cs typeface="Carlito"/>
              </a:rPr>
              <a:t>the  </a:t>
            </a:r>
            <a:r>
              <a:rPr sz="2000" spc="-5" dirty="0">
                <a:solidFill>
                  <a:srgbClr val="404040"/>
                </a:solidFill>
                <a:latin typeface="Carlito"/>
                <a:cs typeface="Carlito"/>
              </a:rPr>
              <a:t>time.</a:t>
            </a:r>
            <a:endParaRPr sz="2000">
              <a:latin typeface="Carlito"/>
              <a:cs typeface="Carlito"/>
            </a:endParaRPr>
          </a:p>
          <a:p>
            <a:pPr marL="12700">
              <a:lnSpc>
                <a:spcPts val="2305"/>
              </a:lnSpc>
              <a:spcBef>
                <a:spcPts val="1150"/>
              </a:spcBef>
            </a:pPr>
            <a:r>
              <a:rPr sz="2000" spc="-5" dirty="0">
                <a:solidFill>
                  <a:srgbClr val="404040"/>
                </a:solidFill>
                <a:latin typeface="Carlito"/>
                <a:cs typeface="Carlito"/>
              </a:rPr>
              <a:t>This </a:t>
            </a:r>
            <a:r>
              <a:rPr sz="2000" dirty="0">
                <a:solidFill>
                  <a:srgbClr val="404040"/>
                </a:solidFill>
                <a:latin typeface="Carlito"/>
                <a:cs typeface="Carlito"/>
              </a:rPr>
              <a:t>means </a:t>
            </a:r>
            <a:r>
              <a:rPr sz="2000" spc="-5" dirty="0">
                <a:solidFill>
                  <a:srgbClr val="404040"/>
                </a:solidFill>
                <a:latin typeface="Carlito"/>
                <a:cs typeface="Carlito"/>
              </a:rPr>
              <a:t>that </a:t>
            </a:r>
            <a:r>
              <a:rPr sz="2000" spc="-20" dirty="0">
                <a:solidFill>
                  <a:srgbClr val="404040"/>
                </a:solidFill>
                <a:latin typeface="Carlito"/>
                <a:cs typeface="Carlito"/>
              </a:rPr>
              <a:t>most </a:t>
            </a:r>
            <a:r>
              <a:rPr sz="2000" dirty="0">
                <a:solidFill>
                  <a:srgbClr val="404040"/>
                </a:solidFill>
                <a:latin typeface="Carlito"/>
                <a:cs typeface="Carlito"/>
              </a:rPr>
              <a:t>of the</a:t>
            </a:r>
            <a:r>
              <a:rPr sz="2000" spc="-85" dirty="0">
                <a:solidFill>
                  <a:srgbClr val="404040"/>
                </a:solidFill>
                <a:latin typeface="Carlito"/>
                <a:cs typeface="Carlito"/>
              </a:rPr>
              <a:t> </a:t>
            </a:r>
            <a:r>
              <a:rPr sz="2000" spc="-5" dirty="0">
                <a:solidFill>
                  <a:srgbClr val="404040"/>
                </a:solidFill>
                <a:latin typeface="Carlito"/>
                <a:cs typeface="Carlito"/>
              </a:rPr>
              <a:t>landing</a:t>
            </a:r>
            <a:endParaRPr sz="2000">
              <a:latin typeface="Carlito"/>
              <a:cs typeface="Carlito"/>
            </a:endParaRPr>
          </a:p>
          <a:p>
            <a:pPr marL="12700">
              <a:lnSpc>
                <a:spcPts val="2305"/>
              </a:lnSpc>
            </a:pPr>
            <a:r>
              <a:rPr sz="2000" spc="-20" dirty="0">
                <a:solidFill>
                  <a:srgbClr val="404040"/>
                </a:solidFill>
                <a:latin typeface="Carlito"/>
                <a:cs typeface="Carlito"/>
              </a:rPr>
              <a:t>failures are</a:t>
            </a:r>
            <a:r>
              <a:rPr sz="2000" spc="40" dirty="0">
                <a:solidFill>
                  <a:srgbClr val="404040"/>
                </a:solidFill>
                <a:latin typeface="Carlito"/>
                <a:cs typeface="Carlito"/>
              </a:rPr>
              <a:t> </a:t>
            </a:r>
            <a:r>
              <a:rPr sz="2000" spc="-5" dirty="0">
                <a:solidFill>
                  <a:srgbClr val="404040"/>
                </a:solidFill>
                <a:latin typeface="Carlito"/>
                <a:cs typeface="Carlito"/>
              </a:rPr>
              <a:t>intended.</a:t>
            </a:r>
            <a:endParaRPr sz="2000">
              <a:latin typeface="Carlito"/>
              <a:cs typeface="Carlito"/>
            </a:endParaRPr>
          </a:p>
          <a:p>
            <a:pPr marL="12700" marR="337185">
              <a:lnSpc>
                <a:spcPts val="2200"/>
              </a:lnSpc>
              <a:spcBef>
                <a:spcPts val="1440"/>
              </a:spcBef>
            </a:pPr>
            <a:r>
              <a:rPr sz="2000" spc="-40" dirty="0">
                <a:solidFill>
                  <a:srgbClr val="404040"/>
                </a:solidFill>
                <a:latin typeface="Carlito"/>
                <a:cs typeface="Carlito"/>
              </a:rPr>
              <a:t>Interestingly, </a:t>
            </a:r>
            <a:r>
              <a:rPr sz="2000" spc="-5" dirty="0">
                <a:solidFill>
                  <a:srgbClr val="404040"/>
                </a:solidFill>
                <a:latin typeface="Carlito"/>
                <a:cs typeface="Carlito"/>
              </a:rPr>
              <a:t>one </a:t>
            </a:r>
            <a:r>
              <a:rPr sz="2000" dirty="0">
                <a:solidFill>
                  <a:srgbClr val="404040"/>
                </a:solidFill>
                <a:latin typeface="Carlito"/>
                <a:cs typeface="Carlito"/>
              </a:rPr>
              <a:t>launch </a:t>
            </a:r>
            <a:r>
              <a:rPr sz="2000" spc="-5" dirty="0">
                <a:solidFill>
                  <a:srgbClr val="404040"/>
                </a:solidFill>
                <a:latin typeface="Carlito"/>
                <a:cs typeface="Carlito"/>
              </a:rPr>
              <a:t>has </a:t>
            </a:r>
            <a:r>
              <a:rPr sz="2000" dirty="0">
                <a:solidFill>
                  <a:srgbClr val="404040"/>
                </a:solidFill>
                <a:latin typeface="Carlito"/>
                <a:cs typeface="Carlito"/>
              </a:rPr>
              <a:t>an  unclear </a:t>
            </a:r>
            <a:r>
              <a:rPr sz="2000" spc="-10" dirty="0">
                <a:solidFill>
                  <a:srgbClr val="404040"/>
                </a:solidFill>
                <a:latin typeface="Carlito"/>
                <a:cs typeface="Carlito"/>
              </a:rPr>
              <a:t>payload </a:t>
            </a:r>
            <a:r>
              <a:rPr sz="2000" spc="-25" dirty="0">
                <a:solidFill>
                  <a:srgbClr val="404040"/>
                </a:solidFill>
                <a:latin typeface="Carlito"/>
                <a:cs typeface="Carlito"/>
              </a:rPr>
              <a:t>status </a:t>
            </a:r>
            <a:r>
              <a:rPr sz="2000" dirty="0">
                <a:solidFill>
                  <a:srgbClr val="404040"/>
                </a:solidFill>
                <a:latin typeface="Carlito"/>
                <a:cs typeface="Carlito"/>
              </a:rPr>
              <a:t>and  </a:t>
            </a:r>
            <a:r>
              <a:rPr sz="2000" spc="-20" dirty="0">
                <a:solidFill>
                  <a:srgbClr val="404040"/>
                </a:solidFill>
                <a:latin typeface="Carlito"/>
                <a:cs typeface="Carlito"/>
              </a:rPr>
              <a:t>unfortunately </a:t>
            </a:r>
            <a:r>
              <a:rPr sz="2000" spc="-5" dirty="0">
                <a:solidFill>
                  <a:srgbClr val="404040"/>
                </a:solidFill>
                <a:latin typeface="Carlito"/>
                <a:cs typeface="Carlito"/>
              </a:rPr>
              <a:t>one </a:t>
            </a:r>
            <a:r>
              <a:rPr sz="2000" spc="-20" dirty="0">
                <a:solidFill>
                  <a:srgbClr val="404040"/>
                </a:solidFill>
                <a:latin typeface="Carlito"/>
                <a:cs typeface="Carlito"/>
              </a:rPr>
              <a:t>failed </a:t>
            </a:r>
            <a:r>
              <a:rPr sz="2000" spc="-5" dirty="0">
                <a:solidFill>
                  <a:srgbClr val="404040"/>
                </a:solidFill>
                <a:latin typeface="Carlito"/>
                <a:cs typeface="Carlito"/>
              </a:rPr>
              <a:t>in</a:t>
            </a:r>
            <a:r>
              <a:rPr sz="2000" spc="-40" dirty="0">
                <a:solidFill>
                  <a:srgbClr val="404040"/>
                </a:solidFill>
                <a:latin typeface="Carlito"/>
                <a:cs typeface="Carlito"/>
              </a:rPr>
              <a:t> </a:t>
            </a:r>
            <a:r>
              <a:rPr sz="2000" spc="-15" dirty="0">
                <a:solidFill>
                  <a:srgbClr val="404040"/>
                </a:solidFill>
                <a:latin typeface="Carlito"/>
                <a:cs typeface="Carlito"/>
              </a:rPr>
              <a:t>flight.</a:t>
            </a:r>
            <a:endParaRPr sz="2000">
              <a:latin typeface="Carlito"/>
              <a:cs typeface="Carlito"/>
            </a:endParaRPr>
          </a:p>
        </p:txBody>
      </p:sp>
      <p:sp>
        <p:nvSpPr>
          <p:cNvPr id="6" name="object 5">
            <a:extLst>
              <a:ext uri="{FF2B5EF4-FFF2-40B4-BE49-F238E27FC236}">
                <a16:creationId xmlns:a16="http://schemas.microsoft.com/office/drawing/2014/main" id="{B2D9713A-B440-F672-344C-4B80F6D5C404}"/>
              </a:ext>
            </a:extLst>
          </p:cNvPr>
          <p:cNvSpPr/>
          <p:nvPr/>
        </p:nvSpPr>
        <p:spPr>
          <a:xfrm>
            <a:off x="1289303" y="2026920"/>
            <a:ext cx="5138928" cy="344119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object 2">
            <a:extLst>
              <a:ext uri="{FF2B5EF4-FFF2-40B4-BE49-F238E27FC236}">
                <a16:creationId xmlns:a16="http://schemas.microsoft.com/office/drawing/2014/main" id="{D1D13171-44C1-1A45-4877-3A5A4116A401}"/>
              </a:ext>
            </a:extLst>
          </p:cNvPr>
          <p:cNvSpPr/>
          <p:nvPr/>
        </p:nvSpPr>
        <p:spPr>
          <a:xfrm>
            <a:off x="838200" y="1755648"/>
            <a:ext cx="5811011" cy="4885944"/>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4B913FB4-A656-E051-FECC-6CD49C966A9B}"/>
              </a:ext>
            </a:extLst>
          </p:cNvPr>
          <p:cNvSpPr txBox="1"/>
          <p:nvPr/>
        </p:nvSpPr>
        <p:spPr>
          <a:xfrm>
            <a:off x="6986778" y="2105609"/>
            <a:ext cx="4516120" cy="2354580"/>
          </a:xfrm>
          <a:prstGeom prst="rect">
            <a:avLst/>
          </a:prstGeom>
        </p:spPr>
        <p:txBody>
          <a:bodyPr vert="horz" wrap="square" lIns="0" tIns="43180" rIns="0" bIns="0" rtlCol="0">
            <a:spAutoFit/>
          </a:bodyPr>
          <a:lstStyle/>
          <a:p>
            <a:pPr marL="12700" marR="5080">
              <a:lnSpc>
                <a:spcPct val="90100"/>
              </a:lnSpc>
              <a:spcBef>
                <a:spcPts val="34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the </a:t>
            </a:r>
            <a:r>
              <a:rPr sz="2000" spc="-20" dirty="0">
                <a:solidFill>
                  <a:srgbClr val="404040"/>
                </a:solidFill>
                <a:latin typeface="Carlito"/>
                <a:cs typeface="Carlito"/>
              </a:rPr>
              <a:t>booster </a:t>
            </a:r>
            <a:r>
              <a:rPr sz="2000" spc="-25" dirty="0">
                <a:solidFill>
                  <a:srgbClr val="404040"/>
                </a:solidFill>
                <a:latin typeface="Carlito"/>
                <a:cs typeface="Carlito"/>
              </a:rPr>
              <a:t>versions </a:t>
            </a:r>
            <a:r>
              <a:rPr sz="2000" spc="-5" dirty="0">
                <a:solidFill>
                  <a:srgbClr val="404040"/>
                </a:solidFill>
                <a:latin typeface="Carlito"/>
                <a:cs typeface="Carlito"/>
              </a:rPr>
              <a:t>that  carried </a:t>
            </a:r>
            <a:r>
              <a:rPr sz="2000" dirty="0">
                <a:solidFill>
                  <a:srgbClr val="404040"/>
                </a:solidFill>
                <a:latin typeface="Carlito"/>
                <a:cs typeface="Carlito"/>
              </a:rPr>
              <a:t>the </a:t>
            </a:r>
            <a:r>
              <a:rPr sz="2000" spc="-5" dirty="0">
                <a:solidFill>
                  <a:srgbClr val="404040"/>
                </a:solidFill>
                <a:latin typeface="Carlito"/>
                <a:cs typeface="Carlito"/>
              </a:rPr>
              <a:t>highest </a:t>
            </a:r>
            <a:r>
              <a:rPr sz="2000" spc="-10" dirty="0">
                <a:solidFill>
                  <a:srgbClr val="404040"/>
                </a:solidFill>
                <a:latin typeface="Carlito"/>
                <a:cs typeface="Carlito"/>
              </a:rPr>
              <a:t>payload </a:t>
            </a:r>
            <a:r>
              <a:rPr sz="2000" spc="-5" dirty="0">
                <a:solidFill>
                  <a:srgbClr val="404040"/>
                </a:solidFill>
                <a:latin typeface="Carlito"/>
                <a:cs typeface="Carlito"/>
              </a:rPr>
              <a:t>mass of </a:t>
            </a:r>
            <a:r>
              <a:rPr sz="2000" dirty="0">
                <a:solidFill>
                  <a:srgbClr val="404040"/>
                </a:solidFill>
                <a:latin typeface="Carlito"/>
                <a:cs typeface="Carlito"/>
              </a:rPr>
              <a:t>15600  kg.</a:t>
            </a:r>
            <a:endParaRPr sz="2000">
              <a:latin typeface="Carlito"/>
              <a:cs typeface="Carlito"/>
            </a:endParaRPr>
          </a:p>
          <a:p>
            <a:pPr marL="12700" marR="71120">
              <a:lnSpc>
                <a:spcPts val="2200"/>
              </a:lnSpc>
              <a:spcBef>
                <a:spcPts val="1440"/>
              </a:spcBef>
            </a:pPr>
            <a:r>
              <a:rPr sz="2000" spc="-5" dirty="0">
                <a:solidFill>
                  <a:srgbClr val="404040"/>
                </a:solidFill>
                <a:latin typeface="Carlito"/>
                <a:cs typeface="Carlito"/>
              </a:rPr>
              <a:t>These </a:t>
            </a:r>
            <a:r>
              <a:rPr sz="2000" spc="-20" dirty="0">
                <a:solidFill>
                  <a:srgbClr val="404040"/>
                </a:solidFill>
                <a:latin typeface="Carlito"/>
                <a:cs typeface="Carlito"/>
              </a:rPr>
              <a:t>booster </a:t>
            </a:r>
            <a:r>
              <a:rPr sz="2000" spc="-25" dirty="0">
                <a:solidFill>
                  <a:srgbClr val="404040"/>
                </a:solidFill>
                <a:latin typeface="Carlito"/>
                <a:cs typeface="Carlito"/>
              </a:rPr>
              <a:t>versions </a:t>
            </a:r>
            <a:r>
              <a:rPr sz="2000" spc="-20" dirty="0">
                <a:solidFill>
                  <a:srgbClr val="404040"/>
                </a:solidFill>
                <a:latin typeface="Carlito"/>
                <a:cs typeface="Carlito"/>
              </a:rPr>
              <a:t>are </a:t>
            </a:r>
            <a:r>
              <a:rPr sz="2000" spc="-15" dirty="0">
                <a:solidFill>
                  <a:srgbClr val="404040"/>
                </a:solidFill>
                <a:latin typeface="Carlito"/>
                <a:cs typeface="Carlito"/>
              </a:rPr>
              <a:t>very </a:t>
            </a:r>
            <a:r>
              <a:rPr sz="2000" spc="-5" dirty="0">
                <a:solidFill>
                  <a:srgbClr val="404040"/>
                </a:solidFill>
                <a:latin typeface="Carlito"/>
                <a:cs typeface="Carlito"/>
              </a:rPr>
              <a:t>similar </a:t>
            </a:r>
            <a:r>
              <a:rPr sz="2000" dirty="0">
                <a:solidFill>
                  <a:srgbClr val="404040"/>
                </a:solidFill>
                <a:latin typeface="Carlito"/>
                <a:cs typeface="Carlito"/>
              </a:rPr>
              <a:t>and  all </a:t>
            </a:r>
            <a:r>
              <a:rPr sz="2000" spc="-20" dirty="0">
                <a:solidFill>
                  <a:srgbClr val="404040"/>
                </a:solidFill>
                <a:latin typeface="Carlito"/>
                <a:cs typeface="Carlito"/>
              </a:rPr>
              <a:t>are </a:t>
            </a:r>
            <a:r>
              <a:rPr sz="2000" spc="-5" dirty="0">
                <a:solidFill>
                  <a:srgbClr val="404040"/>
                </a:solidFill>
                <a:latin typeface="Carlito"/>
                <a:cs typeface="Carlito"/>
              </a:rPr>
              <a:t>of </a:t>
            </a:r>
            <a:r>
              <a:rPr sz="2000" dirty="0">
                <a:solidFill>
                  <a:srgbClr val="404040"/>
                </a:solidFill>
                <a:latin typeface="Carlito"/>
                <a:cs typeface="Carlito"/>
              </a:rPr>
              <a:t>the F9 B5 </a:t>
            </a:r>
            <a:r>
              <a:rPr sz="2000" spc="-5" dirty="0">
                <a:solidFill>
                  <a:srgbClr val="404040"/>
                </a:solidFill>
                <a:latin typeface="Carlito"/>
                <a:cs typeface="Carlito"/>
              </a:rPr>
              <a:t>B10xx.x</a:t>
            </a:r>
            <a:r>
              <a:rPr sz="2000" spc="-140" dirty="0">
                <a:solidFill>
                  <a:srgbClr val="404040"/>
                </a:solidFill>
                <a:latin typeface="Carlito"/>
                <a:cs typeface="Carlito"/>
              </a:rPr>
              <a:t> </a:t>
            </a:r>
            <a:r>
              <a:rPr sz="2000" spc="-45" dirty="0">
                <a:solidFill>
                  <a:srgbClr val="404040"/>
                </a:solidFill>
                <a:latin typeface="Carlito"/>
                <a:cs typeface="Carlito"/>
              </a:rPr>
              <a:t>variety.</a:t>
            </a:r>
            <a:endParaRPr sz="2000">
              <a:latin typeface="Carlito"/>
              <a:cs typeface="Carlito"/>
            </a:endParaRPr>
          </a:p>
          <a:p>
            <a:pPr marL="12700" marR="27305">
              <a:lnSpc>
                <a:spcPts val="2210"/>
              </a:lnSpc>
              <a:spcBef>
                <a:spcPts val="1395"/>
              </a:spcBef>
            </a:pPr>
            <a:r>
              <a:rPr sz="2000" spc="-5" dirty="0">
                <a:solidFill>
                  <a:srgbClr val="404040"/>
                </a:solidFill>
                <a:latin typeface="Carlito"/>
                <a:cs typeface="Carlito"/>
              </a:rPr>
              <a:t>This </a:t>
            </a:r>
            <a:r>
              <a:rPr sz="2000" spc="-25" dirty="0">
                <a:solidFill>
                  <a:srgbClr val="404040"/>
                </a:solidFill>
                <a:latin typeface="Carlito"/>
                <a:cs typeface="Carlito"/>
              </a:rPr>
              <a:t>likely </a:t>
            </a:r>
            <a:r>
              <a:rPr sz="2000" spc="-20" dirty="0">
                <a:solidFill>
                  <a:srgbClr val="404040"/>
                </a:solidFill>
                <a:latin typeface="Carlito"/>
                <a:cs typeface="Carlito"/>
              </a:rPr>
              <a:t>indicates </a:t>
            </a:r>
            <a:r>
              <a:rPr sz="2000" spc="-10" dirty="0">
                <a:solidFill>
                  <a:srgbClr val="404040"/>
                </a:solidFill>
                <a:latin typeface="Carlito"/>
                <a:cs typeface="Carlito"/>
              </a:rPr>
              <a:t>payload </a:t>
            </a:r>
            <a:r>
              <a:rPr sz="2000" spc="-5" dirty="0">
                <a:solidFill>
                  <a:srgbClr val="404040"/>
                </a:solidFill>
                <a:latin typeface="Carlito"/>
                <a:cs typeface="Carlito"/>
              </a:rPr>
              <a:t>mass </a:t>
            </a:r>
            <a:r>
              <a:rPr sz="2000" spc="-25" dirty="0">
                <a:solidFill>
                  <a:srgbClr val="404040"/>
                </a:solidFill>
                <a:latin typeface="Carlito"/>
                <a:cs typeface="Carlito"/>
              </a:rPr>
              <a:t>correlates  </a:t>
            </a:r>
            <a:r>
              <a:rPr sz="2000" spc="-5" dirty="0">
                <a:solidFill>
                  <a:srgbClr val="404040"/>
                </a:solidFill>
                <a:latin typeface="Carlito"/>
                <a:cs typeface="Carlito"/>
              </a:rPr>
              <a:t>with </a:t>
            </a:r>
            <a:r>
              <a:rPr sz="2000" dirty="0">
                <a:solidFill>
                  <a:srgbClr val="404040"/>
                </a:solidFill>
                <a:latin typeface="Carlito"/>
                <a:cs typeface="Carlito"/>
              </a:rPr>
              <a:t>the </a:t>
            </a:r>
            <a:r>
              <a:rPr sz="2000" spc="-20" dirty="0">
                <a:solidFill>
                  <a:srgbClr val="404040"/>
                </a:solidFill>
                <a:latin typeface="Carlito"/>
                <a:cs typeface="Carlito"/>
              </a:rPr>
              <a:t>booster </a:t>
            </a:r>
            <a:r>
              <a:rPr sz="2000" spc="-25" dirty="0">
                <a:solidFill>
                  <a:srgbClr val="404040"/>
                </a:solidFill>
                <a:latin typeface="Carlito"/>
                <a:cs typeface="Carlito"/>
              </a:rPr>
              <a:t>version </a:t>
            </a:r>
            <a:r>
              <a:rPr sz="2000" spc="-5" dirty="0">
                <a:solidFill>
                  <a:srgbClr val="404040"/>
                </a:solidFill>
                <a:latin typeface="Carlito"/>
                <a:cs typeface="Carlito"/>
              </a:rPr>
              <a:t>that is</a:t>
            </a:r>
            <a:r>
              <a:rPr sz="2000" spc="15" dirty="0">
                <a:solidFill>
                  <a:srgbClr val="404040"/>
                </a:solidFill>
                <a:latin typeface="Carlito"/>
                <a:cs typeface="Carlito"/>
              </a:rPr>
              <a:t> </a:t>
            </a:r>
            <a:r>
              <a:rPr sz="2000" spc="-5" dirty="0">
                <a:solidFill>
                  <a:srgbClr val="404040"/>
                </a:solidFill>
                <a:latin typeface="Carlito"/>
                <a:cs typeface="Carlito"/>
              </a:rPr>
              <a:t>used.</a:t>
            </a:r>
            <a:endParaRPr sz="2000">
              <a:latin typeface="Carlito"/>
              <a:cs typeface="Carlito"/>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Abadi"/>
              </a:rPr>
              <a:t>2015 Failed Drone Ship Landing Records</a:t>
            </a:r>
          </a:p>
        </p:txBody>
      </p:sp>
      <p:sp>
        <p:nvSpPr>
          <p:cNvPr id="10" name="object 4">
            <a:extLst>
              <a:ext uri="{FF2B5EF4-FFF2-40B4-BE49-F238E27FC236}">
                <a16:creationId xmlns:a16="http://schemas.microsoft.com/office/drawing/2014/main" id="{FA629775-BBB9-D104-DED2-C4F3B202D2EA}"/>
              </a:ext>
            </a:extLst>
          </p:cNvPr>
          <p:cNvSpPr txBox="1"/>
          <p:nvPr/>
        </p:nvSpPr>
        <p:spPr>
          <a:xfrm>
            <a:off x="7584693" y="2591562"/>
            <a:ext cx="3983354" cy="1885950"/>
          </a:xfrm>
          <a:prstGeom prst="rect">
            <a:avLst/>
          </a:prstGeom>
        </p:spPr>
        <p:txBody>
          <a:bodyPr vert="horz" wrap="square" lIns="0" tIns="43180" rIns="0" bIns="0" rtlCol="0">
            <a:spAutoFit/>
          </a:bodyPr>
          <a:lstStyle/>
          <a:p>
            <a:pPr marL="12700" marR="5080">
              <a:lnSpc>
                <a:spcPct val="90000"/>
              </a:lnSpc>
              <a:spcBef>
                <a:spcPts val="34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the </a:t>
            </a:r>
            <a:r>
              <a:rPr sz="2000" spc="-5" dirty="0">
                <a:solidFill>
                  <a:srgbClr val="404040"/>
                </a:solidFill>
                <a:latin typeface="Carlito"/>
                <a:cs typeface="Carlito"/>
              </a:rPr>
              <a:t>Month,</a:t>
            </a:r>
            <a:r>
              <a:rPr sz="2000" spc="-145" dirty="0">
                <a:solidFill>
                  <a:srgbClr val="404040"/>
                </a:solidFill>
                <a:latin typeface="Carlito"/>
                <a:cs typeface="Carlito"/>
              </a:rPr>
              <a:t> </a:t>
            </a:r>
            <a:r>
              <a:rPr sz="2000" spc="-5" dirty="0">
                <a:solidFill>
                  <a:srgbClr val="404040"/>
                </a:solidFill>
                <a:latin typeface="Carlito"/>
                <a:cs typeface="Carlito"/>
              </a:rPr>
              <a:t>Landing  </a:t>
            </a:r>
            <a:r>
              <a:rPr sz="2000" spc="-10" dirty="0">
                <a:solidFill>
                  <a:srgbClr val="404040"/>
                </a:solidFill>
                <a:latin typeface="Carlito"/>
                <a:cs typeface="Carlito"/>
              </a:rPr>
              <a:t>Outcome, Booster </a:t>
            </a:r>
            <a:r>
              <a:rPr sz="2000" spc="-40" dirty="0">
                <a:solidFill>
                  <a:srgbClr val="404040"/>
                </a:solidFill>
                <a:latin typeface="Carlito"/>
                <a:cs typeface="Carlito"/>
              </a:rPr>
              <a:t>Version, </a:t>
            </a:r>
            <a:r>
              <a:rPr sz="2000" spc="-25" dirty="0">
                <a:solidFill>
                  <a:srgbClr val="404040"/>
                </a:solidFill>
                <a:latin typeface="Carlito"/>
                <a:cs typeface="Carlito"/>
              </a:rPr>
              <a:t>Payload  </a:t>
            </a:r>
            <a:r>
              <a:rPr sz="2000" dirty="0">
                <a:solidFill>
                  <a:srgbClr val="404040"/>
                </a:solidFill>
                <a:latin typeface="Carlito"/>
                <a:cs typeface="Carlito"/>
              </a:rPr>
              <a:t>Mass </a:t>
            </a:r>
            <a:r>
              <a:rPr sz="2000" spc="-5" dirty="0">
                <a:solidFill>
                  <a:srgbClr val="404040"/>
                </a:solidFill>
                <a:latin typeface="Carlito"/>
                <a:cs typeface="Carlito"/>
              </a:rPr>
              <a:t>(kg), </a:t>
            </a:r>
            <a:r>
              <a:rPr sz="2000" dirty="0">
                <a:solidFill>
                  <a:srgbClr val="404040"/>
                </a:solidFill>
                <a:latin typeface="Carlito"/>
                <a:cs typeface="Carlito"/>
              </a:rPr>
              <a:t>and </a:t>
            </a:r>
            <a:r>
              <a:rPr sz="2000" spc="-5" dirty="0">
                <a:solidFill>
                  <a:srgbClr val="404040"/>
                </a:solidFill>
                <a:latin typeface="Carlito"/>
                <a:cs typeface="Carlito"/>
              </a:rPr>
              <a:t>Launch </a:t>
            </a:r>
            <a:r>
              <a:rPr sz="2000" spc="-20" dirty="0">
                <a:solidFill>
                  <a:srgbClr val="404040"/>
                </a:solidFill>
                <a:latin typeface="Carlito"/>
                <a:cs typeface="Carlito"/>
              </a:rPr>
              <a:t>site </a:t>
            </a:r>
            <a:r>
              <a:rPr sz="2000" spc="-5" dirty="0">
                <a:solidFill>
                  <a:srgbClr val="404040"/>
                </a:solidFill>
                <a:latin typeface="Carlito"/>
                <a:cs typeface="Carlito"/>
              </a:rPr>
              <a:t>of </a:t>
            </a:r>
            <a:r>
              <a:rPr sz="2000" dirty="0">
                <a:solidFill>
                  <a:srgbClr val="404040"/>
                </a:solidFill>
                <a:latin typeface="Carlito"/>
                <a:cs typeface="Carlito"/>
              </a:rPr>
              <a:t>2015  launches </a:t>
            </a:r>
            <a:r>
              <a:rPr sz="2000" spc="-10" dirty="0">
                <a:solidFill>
                  <a:srgbClr val="404040"/>
                </a:solidFill>
                <a:latin typeface="Carlito"/>
                <a:cs typeface="Carlito"/>
              </a:rPr>
              <a:t>where </a:t>
            </a:r>
            <a:r>
              <a:rPr sz="2000" spc="-25" dirty="0">
                <a:solidFill>
                  <a:srgbClr val="404040"/>
                </a:solidFill>
                <a:latin typeface="Carlito"/>
                <a:cs typeface="Carlito"/>
              </a:rPr>
              <a:t>stage </a:t>
            </a:r>
            <a:r>
              <a:rPr sz="2000" dirty="0">
                <a:solidFill>
                  <a:srgbClr val="404040"/>
                </a:solidFill>
                <a:latin typeface="Carlito"/>
                <a:cs typeface="Carlito"/>
              </a:rPr>
              <a:t>1 </a:t>
            </a:r>
            <a:r>
              <a:rPr sz="2000" spc="-20" dirty="0">
                <a:solidFill>
                  <a:srgbClr val="404040"/>
                </a:solidFill>
                <a:latin typeface="Carlito"/>
                <a:cs typeface="Carlito"/>
              </a:rPr>
              <a:t>failed </a:t>
            </a:r>
            <a:r>
              <a:rPr sz="2000" spc="-15" dirty="0">
                <a:solidFill>
                  <a:srgbClr val="404040"/>
                </a:solidFill>
                <a:latin typeface="Carlito"/>
                <a:cs typeface="Carlito"/>
              </a:rPr>
              <a:t>to </a:t>
            </a:r>
            <a:r>
              <a:rPr sz="2000" spc="-5" dirty="0">
                <a:solidFill>
                  <a:srgbClr val="404040"/>
                </a:solidFill>
                <a:latin typeface="Carlito"/>
                <a:cs typeface="Carlito"/>
              </a:rPr>
              <a:t>land  on </a:t>
            </a:r>
            <a:r>
              <a:rPr sz="2000" dirty="0">
                <a:solidFill>
                  <a:srgbClr val="404040"/>
                </a:solidFill>
                <a:latin typeface="Carlito"/>
                <a:cs typeface="Carlito"/>
              </a:rPr>
              <a:t>a </a:t>
            </a:r>
            <a:r>
              <a:rPr sz="2000" spc="-20" dirty="0">
                <a:solidFill>
                  <a:srgbClr val="404040"/>
                </a:solidFill>
                <a:latin typeface="Carlito"/>
                <a:cs typeface="Carlito"/>
              </a:rPr>
              <a:t>drone</a:t>
            </a:r>
            <a:r>
              <a:rPr sz="2000" spc="-80" dirty="0">
                <a:solidFill>
                  <a:srgbClr val="404040"/>
                </a:solidFill>
                <a:latin typeface="Carlito"/>
                <a:cs typeface="Carlito"/>
              </a:rPr>
              <a:t> </a:t>
            </a:r>
            <a:r>
              <a:rPr sz="2000" spc="-5" dirty="0">
                <a:solidFill>
                  <a:srgbClr val="404040"/>
                </a:solidFill>
                <a:latin typeface="Carlito"/>
                <a:cs typeface="Carlito"/>
              </a:rPr>
              <a:t>ship.</a:t>
            </a:r>
            <a:endParaRPr sz="2000">
              <a:latin typeface="Carlito"/>
              <a:cs typeface="Carlito"/>
            </a:endParaRPr>
          </a:p>
          <a:p>
            <a:pPr marL="12700">
              <a:lnSpc>
                <a:spcPct val="100000"/>
              </a:lnSpc>
              <a:spcBef>
                <a:spcPts val="1200"/>
              </a:spcBef>
            </a:pPr>
            <a:r>
              <a:rPr sz="2000" spc="-20" dirty="0">
                <a:solidFill>
                  <a:srgbClr val="404040"/>
                </a:solidFill>
                <a:latin typeface="Carlito"/>
                <a:cs typeface="Carlito"/>
              </a:rPr>
              <a:t>There were two </a:t>
            </a:r>
            <a:r>
              <a:rPr sz="2000" spc="-5" dirty="0">
                <a:solidFill>
                  <a:srgbClr val="404040"/>
                </a:solidFill>
                <a:latin typeface="Carlito"/>
                <a:cs typeface="Carlito"/>
              </a:rPr>
              <a:t>such</a:t>
            </a:r>
            <a:r>
              <a:rPr sz="2000" spc="-50" dirty="0">
                <a:solidFill>
                  <a:srgbClr val="404040"/>
                </a:solidFill>
                <a:latin typeface="Carlito"/>
                <a:cs typeface="Carlito"/>
              </a:rPr>
              <a:t> </a:t>
            </a:r>
            <a:r>
              <a:rPr sz="2000" spc="-5" dirty="0">
                <a:solidFill>
                  <a:srgbClr val="404040"/>
                </a:solidFill>
                <a:latin typeface="Carlito"/>
                <a:cs typeface="Carlito"/>
              </a:rPr>
              <a:t>occurrences.</a:t>
            </a:r>
            <a:endParaRPr sz="2000">
              <a:latin typeface="Carlito"/>
              <a:cs typeface="Carlito"/>
            </a:endParaRPr>
          </a:p>
        </p:txBody>
      </p:sp>
      <p:sp>
        <p:nvSpPr>
          <p:cNvPr id="11" name="object 5">
            <a:extLst>
              <a:ext uri="{FF2B5EF4-FFF2-40B4-BE49-F238E27FC236}">
                <a16:creationId xmlns:a16="http://schemas.microsoft.com/office/drawing/2014/main" id="{FA364302-B2E6-AB1C-4DFD-F9AA6B11D768}"/>
              </a:ext>
            </a:extLst>
          </p:cNvPr>
          <p:cNvSpPr/>
          <p:nvPr/>
        </p:nvSpPr>
        <p:spPr>
          <a:xfrm>
            <a:off x="152400" y="2591562"/>
            <a:ext cx="7306056" cy="207721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object 4">
            <a:extLst>
              <a:ext uri="{FF2B5EF4-FFF2-40B4-BE49-F238E27FC236}">
                <a16:creationId xmlns:a16="http://schemas.microsoft.com/office/drawing/2014/main" id="{802613A6-AA5E-EE7A-989E-D33F5AD3F17B}"/>
              </a:ext>
            </a:extLst>
          </p:cNvPr>
          <p:cNvSpPr txBox="1"/>
          <p:nvPr/>
        </p:nvSpPr>
        <p:spPr>
          <a:xfrm>
            <a:off x="6923278" y="2256789"/>
            <a:ext cx="4707890" cy="2631440"/>
          </a:xfrm>
          <a:prstGeom prst="rect">
            <a:avLst/>
          </a:prstGeom>
        </p:spPr>
        <p:txBody>
          <a:bodyPr vert="horz" wrap="square" lIns="0" tIns="38100" rIns="0" bIns="0" rtlCol="0">
            <a:spAutoFit/>
          </a:bodyPr>
          <a:lstStyle/>
          <a:p>
            <a:pPr marL="12700" marR="5080">
              <a:lnSpc>
                <a:spcPct val="91800"/>
              </a:lnSpc>
              <a:spcBef>
                <a:spcPts val="30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a </a:t>
            </a:r>
            <a:r>
              <a:rPr sz="2000" spc="-20" dirty="0">
                <a:solidFill>
                  <a:srgbClr val="404040"/>
                </a:solidFill>
                <a:latin typeface="Carlito"/>
                <a:cs typeface="Carlito"/>
              </a:rPr>
              <a:t>list </a:t>
            </a:r>
            <a:r>
              <a:rPr sz="2000" spc="-5" dirty="0">
                <a:solidFill>
                  <a:srgbClr val="404040"/>
                </a:solidFill>
                <a:latin typeface="Carlito"/>
                <a:cs typeface="Carlito"/>
              </a:rPr>
              <a:t>of successful</a:t>
            </a:r>
            <a:r>
              <a:rPr sz="2000" spc="-125" dirty="0">
                <a:solidFill>
                  <a:srgbClr val="404040"/>
                </a:solidFill>
                <a:latin typeface="Carlito"/>
                <a:cs typeface="Carlito"/>
              </a:rPr>
              <a:t> </a:t>
            </a:r>
            <a:r>
              <a:rPr sz="2000" dirty="0">
                <a:solidFill>
                  <a:srgbClr val="404040"/>
                </a:solidFill>
                <a:latin typeface="Carlito"/>
                <a:cs typeface="Carlito"/>
              </a:rPr>
              <a:t>landings  and </a:t>
            </a:r>
            <a:r>
              <a:rPr sz="2000" spc="-5" dirty="0">
                <a:solidFill>
                  <a:srgbClr val="404040"/>
                </a:solidFill>
                <a:latin typeface="Carlito"/>
                <a:cs typeface="Carlito"/>
              </a:rPr>
              <a:t>between </a:t>
            </a:r>
            <a:r>
              <a:rPr sz="2000" dirty="0">
                <a:solidFill>
                  <a:srgbClr val="404040"/>
                </a:solidFill>
                <a:latin typeface="Carlito"/>
                <a:cs typeface="Carlito"/>
              </a:rPr>
              <a:t>2010-06-04 and 2017-03-20  </a:t>
            </a:r>
            <a:r>
              <a:rPr sz="2000" spc="-25" dirty="0">
                <a:solidFill>
                  <a:srgbClr val="404040"/>
                </a:solidFill>
                <a:latin typeface="Carlito"/>
                <a:cs typeface="Carlito"/>
              </a:rPr>
              <a:t>inclusively.</a:t>
            </a:r>
            <a:endParaRPr sz="2000">
              <a:latin typeface="Carlito"/>
              <a:cs typeface="Carlito"/>
            </a:endParaRPr>
          </a:p>
          <a:p>
            <a:pPr marL="12700" marR="464184">
              <a:lnSpc>
                <a:spcPct val="91800"/>
              </a:lnSpc>
              <a:spcBef>
                <a:spcPts val="1395"/>
              </a:spcBef>
            </a:pPr>
            <a:r>
              <a:rPr sz="2000" spc="-20" dirty="0">
                <a:solidFill>
                  <a:srgbClr val="404040"/>
                </a:solidFill>
                <a:latin typeface="Carlito"/>
                <a:cs typeface="Carlito"/>
              </a:rPr>
              <a:t>There </a:t>
            </a:r>
            <a:r>
              <a:rPr sz="2000" spc="-15" dirty="0">
                <a:solidFill>
                  <a:srgbClr val="404040"/>
                </a:solidFill>
                <a:latin typeface="Carlito"/>
                <a:cs typeface="Carlito"/>
              </a:rPr>
              <a:t>are two </a:t>
            </a:r>
            <a:r>
              <a:rPr sz="2000" dirty="0">
                <a:solidFill>
                  <a:srgbClr val="404040"/>
                </a:solidFill>
                <a:latin typeface="Carlito"/>
                <a:cs typeface="Carlito"/>
              </a:rPr>
              <a:t>types </a:t>
            </a:r>
            <a:r>
              <a:rPr sz="2000" spc="-5" dirty="0">
                <a:solidFill>
                  <a:srgbClr val="404040"/>
                </a:solidFill>
                <a:latin typeface="Carlito"/>
                <a:cs typeface="Carlito"/>
              </a:rPr>
              <a:t>of successful</a:t>
            </a:r>
            <a:r>
              <a:rPr sz="2000" spc="-95" dirty="0">
                <a:solidFill>
                  <a:srgbClr val="404040"/>
                </a:solidFill>
                <a:latin typeface="Carlito"/>
                <a:cs typeface="Carlito"/>
              </a:rPr>
              <a:t> </a:t>
            </a:r>
            <a:r>
              <a:rPr sz="2000" dirty="0">
                <a:solidFill>
                  <a:srgbClr val="404040"/>
                </a:solidFill>
                <a:latin typeface="Carlito"/>
                <a:cs typeface="Carlito"/>
              </a:rPr>
              <a:t>landing  </a:t>
            </a:r>
            <a:r>
              <a:rPr sz="2000" spc="-20" dirty="0">
                <a:solidFill>
                  <a:srgbClr val="404040"/>
                </a:solidFill>
                <a:latin typeface="Carlito"/>
                <a:cs typeface="Carlito"/>
              </a:rPr>
              <a:t>outcomes: drone </a:t>
            </a:r>
            <a:r>
              <a:rPr sz="2000" spc="-5" dirty="0">
                <a:solidFill>
                  <a:srgbClr val="404040"/>
                </a:solidFill>
                <a:latin typeface="Carlito"/>
                <a:cs typeface="Carlito"/>
              </a:rPr>
              <a:t>ship </a:t>
            </a:r>
            <a:r>
              <a:rPr sz="2000" dirty="0">
                <a:solidFill>
                  <a:srgbClr val="404040"/>
                </a:solidFill>
                <a:latin typeface="Carlito"/>
                <a:cs typeface="Carlito"/>
              </a:rPr>
              <a:t>and </a:t>
            </a:r>
            <a:r>
              <a:rPr sz="2000" spc="-15" dirty="0">
                <a:solidFill>
                  <a:srgbClr val="404040"/>
                </a:solidFill>
                <a:latin typeface="Carlito"/>
                <a:cs typeface="Carlito"/>
              </a:rPr>
              <a:t>ground </a:t>
            </a:r>
            <a:r>
              <a:rPr sz="2000" spc="-5" dirty="0">
                <a:solidFill>
                  <a:srgbClr val="404040"/>
                </a:solidFill>
                <a:latin typeface="Carlito"/>
                <a:cs typeface="Carlito"/>
              </a:rPr>
              <a:t>pad  </a:t>
            </a:r>
            <a:r>
              <a:rPr sz="2000" dirty="0">
                <a:solidFill>
                  <a:srgbClr val="404040"/>
                </a:solidFill>
                <a:latin typeface="Carlito"/>
                <a:cs typeface="Carlito"/>
              </a:rPr>
              <a:t>landings.</a:t>
            </a:r>
            <a:endParaRPr sz="2000">
              <a:latin typeface="Carlito"/>
              <a:cs typeface="Carlito"/>
            </a:endParaRPr>
          </a:p>
          <a:p>
            <a:pPr marL="12700" marR="561975">
              <a:lnSpc>
                <a:spcPts val="2300"/>
              </a:lnSpc>
              <a:spcBef>
                <a:spcPts val="1160"/>
              </a:spcBef>
            </a:pPr>
            <a:r>
              <a:rPr sz="2000" spc="-20" dirty="0">
                <a:solidFill>
                  <a:srgbClr val="404040"/>
                </a:solidFill>
                <a:latin typeface="Carlito"/>
                <a:cs typeface="Carlito"/>
              </a:rPr>
              <a:t>There were </a:t>
            </a:r>
            <a:r>
              <a:rPr sz="2000" dirty="0">
                <a:solidFill>
                  <a:srgbClr val="404040"/>
                </a:solidFill>
                <a:latin typeface="Carlito"/>
                <a:cs typeface="Carlito"/>
              </a:rPr>
              <a:t>8 </a:t>
            </a:r>
            <a:r>
              <a:rPr sz="2000" spc="-5" dirty="0">
                <a:solidFill>
                  <a:srgbClr val="404040"/>
                </a:solidFill>
                <a:latin typeface="Carlito"/>
                <a:cs typeface="Carlito"/>
              </a:rPr>
              <a:t>successful </a:t>
            </a:r>
            <a:r>
              <a:rPr sz="2000" dirty="0">
                <a:solidFill>
                  <a:srgbClr val="404040"/>
                </a:solidFill>
                <a:latin typeface="Carlito"/>
                <a:cs typeface="Carlito"/>
              </a:rPr>
              <a:t>landings in</a:t>
            </a:r>
            <a:r>
              <a:rPr sz="2000" spc="-135" dirty="0">
                <a:solidFill>
                  <a:srgbClr val="404040"/>
                </a:solidFill>
                <a:latin typeface="Carlito"/>
                <a:cs typeface="Carlito"/>
              </a:rPr>
              <a:t> </a:t>
            </a:r>
            <a:r>
              <a:rPr sz="2000" spc="-25" dirty="0">
                <a:solidFill>
                  <a:srgbClr val="404040"/>
                </a:solidFill>
                <a:latin typeface="Carlito"/>
                <a:cs typeface="Carlito"/>
              </a:rPr>
              <a:t>total  </a:t>
            </a:r>
            <a:r>
              <a:rPr sz="2000" spc="-5" dirty="0">
                <a:solidFill>
                  <a:srgbClr val="404040"/>
                </a:solidFill>
                <a:latin typeface="Carlito"/>
                <a:cs typeface="Carlito"/>
              </a:rPr>
              <a:t>during </a:t>
            </a:r>
            <a:r>
              <a:rPr sz="2000" dirty="0">
                <a:solidFill>
                  <a:srgbClr val="404040"/>
                </a:solidFill>
                <a:latin typeface="Carlito"/>
                <a:cs typeface="Carlito"/>
              </a:rPr>
              <a:t>this </a:t>
            </a:r>
            <a:r>
              <a:rPr sz="2000" spc="-5" dirty="0">
                <a:solidFill>
                  <a:srgbClr val="404040"/>
                </a:solidFill>
                <a:latin typeface="Carlito"/>
                <a:cs typeface="Carlito"/>
              </a:rPr>
              <a:t>time</a:t>
            </a:r>
            <a:r>
              <a:rPr sz="2000" spc="-85" dirty="0">
                <a:solidFill>
                  <a:srgbClr val="404040"/>
                </a:solidFill>
                <a:latin typeface="Carlito"/>
                <a:cs typeface="Carlito"/>
              </a:rPr>
              <a:t> </a:t>
            </a:r>
            <a:r>
              <a:rPr sz="2000" spc="-5" dirty="0">
                <a:solidFill>
                  <a:srgbClr val="404040"/>
                </a:solidFill>
                <a:latin typeface="Carlito"/>
                <a:cs typeface="Carlito"/>
              </a:rPr>
              <a:t>period</a:t>
            </a:r>
            <a:endParaRPr sz="2000">
              <a:latin typeface="Carlito"/>
              <a:cs typeface="Carlito"/>
            </a:endParaRPr>
          </a:p>
        </p:txBody>
      </p:sp>
      <p:sp>
        <p:nvSpPr>
          <p:cNvPr id="6" name="object 5">
            <a:extLst>
              <a:ext uri="{FF2B5EF4-FFF2-40B4-BE49-F238E27FC236}">
                <a16:creationId xmlns:a16="http://schemas.microsoft.com/office/drawing/2014/main" id="{F3B7536A-841E-C2FE-56B1-6100EDE8B8C1}"/>
              </a:ext>
            </a:extLst>
          </p:cNvPr>
          <p:cNvSpPr/>
          <p:nvPr/>
        </p:nvSpPr>
        <p:spPr>
          <a:xfrm>
            <a:off x="478536" y="2307335"/>
            <a:ext cx="6257544" cy="239877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dirty="0">
                <a:solidFill>
                  <a:srgbClr val="0B49CB"/>
                </a:solidFill>
                <a:latin typeface="Abadi"/>
              </a:rPr>
              <a:t>Launch Site Locations</a:t>
            </a:r>
            <a:endParaRPr lang="en-US" dirty="0">
              <a:solidFill>
                <a:srgbClr val="0B49CB"/>
              </a:solidFill>
              <a:latin typeface="Abadi"/>
            </a:endParaRPr>
          </a:p>
        </p:txBody>
      </p:sp>
      <p:sp>
        <p:nvSpPr>
          <p:cNvPr id="7" name="object 3">
            <a:extLst>
              <a:ext uri="{FF2B5EF4-FFF2-40B4-BE49-F238E27FC236}">
                <a16:creationId xmlns:a16="http://schemas.microsoft.com/office/drawing/2014/main" id="{9349BB1A-2B2E-3156-AD14-B6DEA240E4E1}"/>
              </a:ext>
            </a:extLst>
          </p:cNvPr>
          <p:cNvSpPr txBox="1"/>
          <p:nvPr/>
        </p:nvSpPr>
        <p:spPr>
          <a:xfrm>
            <a:off x="820013" y="5535879"/>
            <a:ext cx="9882505" cy="622300"/>
          </a:xfrm>
          <a:prstGeom prst="rect">
            <a:avLst/>
          </a:prstGeom>
        </p:spPr>
        <p:txBody>
          <a:bodyPr vert="horz" wrap="square" lIns="0" tIns="34290" rIns="0" bIns="0" rtlCol="0">
            <a:spAutoFit/>
          </a:bodyPr>
          <a:lstStyle/>
          <a:p>
            <a:pPr marL="12700" marR="5080">
              <a:lnSpc>
                <a:spcPts val="2290"/>
              </a:lnSpc>
              <a:spcBef>
                <a:spcPts val="270"/>
              </a:spcBef>
            </a:pPr>
            <a:r>
              <a:rPr sz="2000" spc="-5" dirty="0">
                <a:solidFill>
                  <a:srgbClr val="404040"/>
                </a:solidFill>
                <a:latin typeface="Carlito"/>
                <a:cs typeface="Carlito"/>
              </a:rPr>
              <a:t>The left </a:t>
            </a:r>
            <a:r>
              <a:rPr sz="2000" dirty="0">
                <a:solidFill>
                  <a:srgbClr val="404040"/>
                </a:solidFill>
                <a:latin typeface="Carlito"/>
                <a:cs typeface="Carlito"/>
              </a:rPr>
              <a:t>map </a:t>
            </a:r>
            <a:r>
              <a:rPr sz="2000" spc="-15" dirty="0">
                <a:solidFill>
                  <a:srgbClr val="404040"/>
                </a:solidFill>
                <a:latin typeface="Carlito"/>
                <a:cs typeface="Carlito"/>
              </a:rPr>
              <a:t>shows </a:t>
            </a:r>
            <a:r>
              <a:rPr sz="2000" dirty="0">
                <a:solidFill>
                  <a:srgbClr val="404040"/>
                </a:solidFill>
                <a:latin typeface="Carlito"/>
                <a:cs typeface="Carlito"/>
              </a:rPr>
              <a:t>all launch </a:t>
            </a:r>
            <a:r>
              <a:rPr sz="2000" spc="-20" dirty="0">
                <a:solidFill>
                  <a:srgbClr val="404040"/>
                </a:solidFill>
                <a:latin typeface="Carlito"/>
                <a:cs typeface="Carlito"/>
              </a:rPr>
              <a:t>sites </a:t>
            </a:r>
            <a:r>
              <a:rPr sz="2000" spc="-25" dirty="0">
                <a:solidFill>
                  <a:srgbClr val="404040"/>
                </a:solidFill>
                <a:latin typeface="Carlito"/>
                <a:cs typeface="Carlito"/>
              </a:rPr>
              <a:t>relative </a:t>
            </a:r>
            <a:r>
              <a:rPr sz="2000" spc="-5" dirty="0">
                <a:solidFill>
                  <a:srgbClr val="404040"/>
                </a:solidFill>
                <a:latin typeface="Carlito"/>
                <a:cs typeface="Carlito"/>
              </a:rPr>
              <a:t>US </a:t>
            </a:r>
            <a:r>
              <a:rPr sz="2000" dirty="0">
                <a:solidFill>
                  <a:srgbClr val="404040"/>
                </a:solidFill>
                <a:latin typeface="Carlito"/>
                <a:cs typeface="Carlito"/>
              </a:rPr>
              <a:t>map. </a:t>
            </a:r>
            <a:r>
              <a:rPr sz="2000" spc="-5" dirty="0">
                <a:solidFill>
                  <a:srgbClr val="404040"/>
                </a:solidFill>
                <a:latin typeface="Carlito"/>
                <a:cs typeface="Carlito"/>
              </a:rPr>
              <a:t>The right </a:t>
            </a:r>
            <a:r>
              <a:rPr sz="2000" dirty="0">
                <a:solidFill>
                  <a:srgbClr val="404040"/>
                </a:solidFill>
                <a:latin typeface="Carlito"/>
                <a:cs typeface="Carlito"/>
              </a:rPr>
              <a:t>map </a:t>
            </a:r>
            <a:r>
              <a:rPr sz="2000" spc="-15" dirty="0">
                <a:solidFill>
                  <a:srgbClr val="404040"/>
                </a:solidFill>
                <a:latin typeface="Carlito"/>
                <a:cs typeface="Carlito"/>
              </a:rPr>
              <a:t>shows </a:t>
            </a:r>
            <a:r>
              <a:rPr sz="2000" dirty="0">
                <a:solidFill>
                  <a:srgbClr val="404040"/>
                </a:solidFill>
                <a:latin typeface="Carlito"/>
                <a:cs typeface="Carlito"/>
              </a:rPr>
              <a:t>the </a:t>
            </a:r>
            <a:r>
              <a:rPr sz="2000" spc="-20" dirty="0">
                <a:solidFill>
                  <a:srgbClr val="404040"/>
                </a:solidFill>
                <a:latin typeface="Carlito"/>
                <a:cs typeface="Carlito"/>
              </a:rPr>
              <a:t>two </a:t>
            </a:r>
            <a:r>
              <a:rPr sz="2000" spc="-5" dirty="0">
                <a:solidFill>
                  <a:srgbClr val="404040"/>
                </a:solidFill>
                <a:latin typeface="Carlito"/>
                <a:cs typeface="Carlito"/>
              </a:rPr>
              <a:t>Florida </a:t>
            </a:r>
            <a:r>
              <a:rPr sz="2000" dirty="0">
                <a:solidFill>
                  <a:srgbClr val="404040"/>
                </a:solidFill>
                <a:latin typeface="Carlito"/>
                <a:cs typeface="Carlito"/>
              </a:rPr>
              <a:t>launch  </a:t>
            </a:r>
            <a:r>
              <a:rPr sz="2000" spc="-20" dirty="0">
                <a:solidFill>
                  <a:srgbClr val="404040"/>
                </a:solidFill>
                <a:latin typeface="Carlito"/>
                <a:cs typeface="Carlito"/>
              </a:rPr>
              <a:t>sites </a:t>
            </a:r>
            <a:r>
              <a:rPr sz="2000" spc="-5" dirty="0">
                <a:solidFill>
                  <a:srgbClr val="404040"/>
                </a:solidFill>
                <a:latin typeface="Carlito"/>
                <a:cs typeface="Carlito"/>
              </a:rPr>
              <a:t>since they </a:t>
            </a:r>
            <a:r>
              <a:rPr sz="2000" spc="-20" dirty="0">
                <a:solidFill>
                  <a:srgbClr val="404040"/>
                </a:solidFill>
                <a:latin typeface="Carlito"/>
                <a:cs typeface="Carlito"/>
              </a:rPr>
              <a:t>are </a:t>
            </a:r>
            <a:r>
              <a:rPr sz="2000" spc="-15" dirty="0">
                <a:solidFill>
                  <a:srgbClr val="404040"/>
                </a:solidFill>
                <a:latin typeface="Carlito"/>
                <a:cs typeface="Carlito"/>
              </a:rPr>
              <a:t>very </a:t>
            </a:r>
            <a:r>
              <a:rPr sz="2000" dirty="0">
                <a:solidFill>
                  <a:srgbClr val="404040"/>
                </a:solidFill>
                <a:latin typeface="Carlito"/>
                <a:cs typeface="Carlito"/>
              </a:rPr>
              <a:t>close </a:t>
            </a:r>
            <a:r>
              <a:rPr sz="2000" spc="-20" dirty="0">
                <a:solidFill>
                  <a:srgbClr val="404040"/>
                </a:solidFill>
                <a:latin typeface="Carlito"/>
                <a:cs typeface="Carlito"/>
              </a:rPr>
              <a:t>to </a:t>
            </a:r>
            <a:r>
              <a:rPr sz="2000" dirty="0">
                <a:solidFill>
                  <a:srgbClr val="404040"/>
                </a:solidFill>
                <a:latin typeface="Carlito"/>
                <a:cs typeface="Carlito"/>
              </a:rPr>
              <a:t>each </a:t>
            </a:r>
            <a:r>
              <a:rPr sz="2000" spc="-65" dirty="0">
                <a:solidFill>
                  <a:srgbClr val="404040"/>
                </a:solidFill>
                <a:latin typeface="Carlito"/>
                <a:cs typeface="Carlito"/>
              </a:rPr>
              <a:t>other. </a:t>
            </a:r>
            <a:r>
              <a:rPr sz="2000" dirty="0">
                <a:solidFill>
                  <a:srgbClr val="404040"/>
                </a:solidFill>
                <a:latin typeface="Carlito"/>
                <a:cs typeface="Carlito"/>
              </a:rPr>
              <a:t>All launch </a:t>
            </a:r>
            <a:r>
              <a:rPr sz="2000" spc="-20" dirty="0">
                <a:solidFill>
                  <a:srgbClr val="404040"/>
                </a:solidFill>
                <a:latin typeface="Carlito"/>
                <a:cs typeface="Carlito"/>
              </a:rPr>
              <a:t>sites are </a:t>
            </a:r>
            <a:r>
              <a:rPr sz="2000" spc="-5" dirty="0">
                <a:solidFill>
                  <a:srgbClr val="404040"/>
                </a:solidFill>
                <a:latin typeface="Carlito"/>
                <a:cs typeface="Carlito"/>
              </a:rPr>
              <a:t>near </a:t>
            </a:r>
            <a:r>
              <a:rPr sz="2000" dirty="0">
                <a:solidFill>
                  <a:srgbClr val="404040"/>
                </a:solidFill>
                <a:latin typeface="Carlito"/>
                <a:cs typeface="Carlito"/>
              </a:rPr>
              <a:t>the</a:t>
            </a:r>
            <a:r>
              <a:rPr sz="2000" spc="125" dirty="0">
                <a:solidFill>
                  <a:srgbClr val="404040"/>
                </a:solidFill>
                <a:latin typeface="Carlito"/>
                <a:cs typeface="Carlito"/>
              </a:rPr>
              <a:t> </a:t>
            </a:r>
            <a:r>
              <a:rPr sz="2000" spc="-5" dirty="0">
                <a:solidFill>
                  <a:srgbClr val="404040"/>
                </a:solidFill>
                <a:latin typeface="Carlito"/>
                <a:cs typeface="Carlito"/>
              </a:rPr>
              <a:t>ocean.</a:t>
            </a:r>
            <a:endParaRPr sz="2000">
              <a:latin typeface="Carlito"/>
              <a:cs typeface="Carlito"/>
            </a:endParaRPr>
          </a:p>
        </p:txBody>
      </p:sp>
      <p:sp>
        <p:nvSpPr>
          <p:cNvPr id="8" name="object 4">
            <a:extLst>
              <a:ext uri="{FF2B5EF4-FFF2-40B4-BE49-F238E27FC236}">
                <a16:creationId xmlns:a16="http://schemas.microsoft.com/office/drawing/2014/main" id="{2334C9AC-86D2-B96B-2A1F-BA978830D4F1}"/>
              </a:ext>
            </a:extLst>
          </p:cNvPr>
          <p:cNvSpPr/>
          <p:nvPr/>
        </p:nvSpPr>
        <p:spPr>
          <a:xfrm>
            <a:off x="854963" y="1796795"/>
            <a:ext cx="10279380" cy="361492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sz="4400" dirty="0">
                <a:solidFill>
                  <a:srgbClr val="0B49CB"/>
                </a:solidFill>
                <a:latin typeface="Abadi"/>
              </a:rPr>
              <a:t>Color-Coded Launch Markers</a:t>
            </a:r>
            <a:endParaRPr lang="en-US" sz="4400" dirty="0">
              <a:solidFill>
                <a:srgbClr val="0B49CB"/>
              </a:solidFill>
              <a:latin typeface="Abadi"/>
            </a:endParaRPr>
          </a:p>
        </p:txBody>
      </p:sp>
      <p:sp>
        <p:nvSpPr>
          <p:cNvPr id="2" name="object 3">
            <a:extLst>
              <a:ext uri="{FF2B5EF4-FFF2-40B4-BE49-F238E27FC236}">
                <a16:creationId xmlns:a16="http://schemas.microsoft.com/office/drawing/2014/main" id="{76E8E6BB-D3DB-D195-782A-18FB695AB6D9}"/>
              </a:ext>
            </a:extLst>
          </p:cNvPr>
          <p:cNvSpPr txBox="1"/>
          <p:nvPr/>
        </p:nvSpPr>
        <p:spPr>
          <a:xfrm>
            <a:off x="1232712" y="5356656"/>
            <a:ext cx="10076180" cy="611505"/>
          </a:xfrm>
          <a:prstGeom prst="rect">
            <a:avLst/>
          </a:prstGeom>
        </p:spPr>
        <p:txBody>
          <a:bodyPr vert="horz" wrap="square" lIns="0" tIns="12700" rIns="0" bIns="0" rtlCol="0">
            <a:spAutoFit/>
          </a:bodyPr>
          <a:lstStyle/>
          <a:p>
            <a:pPr marL="12700">
              <a:lnSpc>
                <a:spcPts val="2305"/>
              </a:lnSpc>
              <a:spcBef>
                <a:spcPts val="100"/>
              </a:spcBef>
            </a:pPr>
            <a:r>
              <a:rPr sz="2000" spc="-25" dirty="0">
                <a:solidFill>
                  <a:srgbClr val="404040"/>
                </a:solidFill>
                <a:latin typeface="Carlito"/>
                <a:cs typeface="Carlito"/>
              </a:rPr>
              <a:t>Clusters </a:t>
            </a:r>
            <a:r>
              <a:rPr sz="2000" spc="-5" dirty="0">
                <a:solidFill>
                  <a:srgbClr val="404040"/>
                </a:solidFill>
                <a:latin typeface="Carlito"/>
                <a:cs typeface="Carlito"/>
              </a:rPr>
              <a:t>on </a:t>
            </a:r>
            <a:r>
              <a:rPr sz="2000" spc="-15" dirty="0">
                <a:solidFill>
                  <a:srgbClr val="404040"/>
                </a:solidFill>
                <a:latin typeface="Carlito"/>
                <a:cs typeface="Carlito"/>
              </a:rPr>
              <a:t>Folium </a:t>
            </a:r>
            <a:r>
              <a:rPr sz="2000" dirty="0">
                <a:solidFill>
                  <a:srgbClr val="404040"/>
                </a:solidFill>
                <a:latin typeface="Carlito"/>
                <a:cs typeface="Carlito"/>
              </a:rPr>
              <a:t>map </a:t>
            </a:r>
            <a:r>
              <a:rPr sz="2000" spc="-5" dirty="0">
                <a:solidFill>
                  <a:srgbClr val="404040"/>
                </a:solidFill>
                <a:latin typeface="Carlito"/>
                <a:cs typeface="Carlito"/>
              </a:rPr>
              <a:t>can </a:t>
            </a:r>
            <a:r>
              <a:rPr sz="2000" dirty="0">
                <a:solidFill>
                  <a:srgbClr val="404040"/>
                </a:solidFill>
                <a:latin typeface="Carlito"/>
                <a:cs typeface="Carlito"/>
              </a:rPr>
              <a:t>be </a:t>
            </a:r>
            <a:r>
              <a:rPr sz="2000" spc="-20" dirty="0">
                <a:solidFill>
                  <a:srgbClr val="404040"/>
                </a:solidFill>
                <a:latin typeface="Carlito"/>
                <a:cs typeface="Carlito"/>
              </a:rPr>
              <a:t>clicked </a:t>
            </a:r>
            <a:r>
              <a:rPr sz="2000" spc="-5" dirty="0">
                <a:solidFill>
                  <a:srgbClr val="404040"/>
                </a:solidFill>
                <a:latin typeface="Carlito"/>
                <a:cs typeface="Carlito"/>
              </a:rPr>
              <a:t>on </a:t>
            </a:r>
            <a:r>
              <a:rPr sz="2000" spc="-20" dirty="0">
                <a:solidFill>
                  <a:srgbClr val="404040"/>
                </a:solidFill>
                <a:latin typeface="Carlito"/>
                <a:cs typeface="Carlito"/>
              </a:rPr>
              <a:t>to display </a:t>
            </a:r>
            <a:r>
              <a:rPr sz="2000" dirty="0">
                <a:solidFill>
                  <a:srgbClr val="404040"/>
                </a:solidFill>
                <a:latin typeface="Carlito"/>
                <a:cs typeface="Carlito"/>
              </a:rPr>
              <a:t>each </a:t>
            </a:r>
            <a:r>
              <a:rPr sz="2000" spc="-5" dirty="0">
                <a:solidFill>
                  <a:srgbClr val="404040"/>
                </a:solidFill>
                <a:latin typeface="Carlito"/>
                <a:cs typeface="Carlito"/>
              </a:rPr>
              <a:t>successful </a:t>
            </a:r>
            <a:r>
              <a:rPr sz="2000" dirty="0">
                <a:solidFill>
                  <a:srgbClr val="404040"/>
                </a:solidFill>
                <a:latin typeface="Carlito"/>
                <a:cs typeface="Carlito"/>
              </a:rPr>
              <a:t>landing </a:t>
            </a:r>
            <a:r>
              <a:rPr sz="2000" spc="-5" dirty="0">
                <a:solidFill>
                  <a:srgbClr val="404040"/>
                </a:solidFill>
                <a:latin typeface="Carlito"/>
                <a:cs typeface="Carlito"/>
              </a:rPr>
              <a:t>(green icon) </a:t>
            </a:r>
            <a:r>
              <a:rPr sz="2000" dirty="0">
                <a:solidFill>
                  <a:srgbClr val="404040"/>
                </a:solidFill>
                <a:latin typeface="Carlito"/>
                <a:cs typeface="Carlito"/>
              </a:rPr>
              <a:t>and</a:t>
            </a:r>
            <a:r>
              <a:rPr sz="2000" spc="5" dirty="0">
                <a:solidFill>
                  <a:srgbClr val="404040"/>
                </a:solidFill>
                <a:latin typeface="Carlito"/>
                <a:cs typeface="Carlito"/>
              </a:rPr>
              <a:t> </a:t>
            </a:r>
            <a:r>
              <a:rPr sz="2000" spc="-20" dirty="0">
                <a:solidFill>
                  <a:srgbClr val="404040"/>
                </a:solidFill>
                <a:latin typeface="Carlito"/>
                <a:cs typeface="Carlito"/>
              </a:rPr>
              <a:t>failed</a:t>
            </a:r>
            <a:endParaRPr sz="2000">
              <a:latin typeface="Carlito"/>
              <a:cs typeface="Carlito"/>
            </a:endParaRPr>
          </a:p>
          <a:p>
            <a:pPr marL="12700">
              <a:lnSpc>
                <a:spcPts val="2305"/>
              </a:lnSpc>
            </a:pPr>
            <a:r>
              <a:rPr sz="2000" spc="-5" dirty="0">
                <a:solidFill>
                  <a:srgbClr val="404040"/>
                </a:solidFill>
                <a:latin typeface="Carlito"/>
                <a:cs typeface="Carlito"/>
              </a:rPr>
              <a:t>landing </a:t>
            </a:r>
            <a:r>
              <a:rPr sz="2000" spc="-15" dirty="0">
                <a:solidFill>
                  <a:srgbClr val="404040"/>
                </a:solidFill>
                <a:latin typeface="Carlito"/>
                <a:cs typeface="Carlito"/>
              </a:rPr>
              <a:t>(red </a:t>
            </a:r>
            <a:r>
              <a:rPr sz="2000" spc="-5" dirty="0">
                <a:solidFill>
                  <a:srgbClr val="404040"/>
                </a:solidFill>
                <a:latin typeface="Carlito"/>
                <a:cs typeface="Carlito"/>
              </a:rPr>
              <a:t>icon). </a:t>
            </a:r>
            <a:r>
              <a:rPr sz="2000" dirty="0">
                <a:solidFill>
                  <a:srgbClr val="404040"/>
                </a:solidFill>
                <a:latin typeface="Carlito"/>
                <a:cs typeface="Carlito"/>
              </a:rPr>
              <a:t>In this </a:t>
            </a:r>
            <a:r>
              <a:rPr sz="2000" spc="-25" dirty="0">
                <a:solidFill>
                  <a:srgbClr val="404040"/>
                </a:solidFill>
                <a:latin typeface="Carlito"/>
                <a:cs typeface="Carlito"/>
              </a:rPr>
              <a:t>example </a:t>
            </a:r>
            <a:r>
              <a:rPr sz="2000" spc="-40" dirty="0">
                <a:solidFill>
                  <a:srgbClr val="404040"/>
                </a:solidFill>
                <a:latin typeface="Carlito"/>
                <a:cs typeface="Carlito"/>
              </a:rPr>
              <a:t>VAFB </a:t>
            </a:r>
            <a:r>
              <a:rPr sz="2000" spc="-5" dirty="0">
                <a:solidFill>
                  <a:srgbClr val="404040"/>
                </a:solidFill>
                <a:latin typeface="Carlito"/>
                <a:cs typeface="Carlito"/>
              </a:rPr>
              <a:t>SLC-4E </a:t>
            </a:r>
            <a:r>
              <a:rPr sz="2000" spc="-20" dirty="0">
                <a:solidFill>
                  <a:srgbClr val="404040"/>
                </a:solidFill>
                <a:latin typeface="Carlito"/>
                <a:cs typeface="Carlito"/>
              </a:rPr>
              <a:t>shows </a:t>
            </a:r>
            <a:r>
              <a:rPr sz="2000" dirty="0">
                <a:solidFill>
                  <a:srgbClr val="404040"/>
                </a:solidFill>
                <a:latin typeface="Carlito"/>
                <a:cs typeface="Carlito"/>
              </a:rPr>
              <a:t>4 </a:t>
            </a:r>
            <a:r>
              <a:rPr sz="2000" spc="-5" dirty="0">
                <a:solidFill>
                  <a:srgbClr val="404040"/>
                </a:solidFill>
                <a:latin typeface="Carlito"/>
                <a:cs typeface="Carlito"/>
              </a:rPr>
              <a:t>successful landings </a:t>
            </a:r>
            <a:r>
              <a:rPr sz="2000" dirty="0">
                <a:solidFill>
                  <a:srgbClr val="404040"/>
                </a:solidFill>
                <a:latin typeface="Carlito"/>
                <a:cs typeface="Carlito"/>
              </a:rPr>
              <a:t>and 6 </a:t>
            </a:r>
            <a:r>
              <a:rPr sz="2000" spc="-20" dirty="0">
                <a:solidFill>
                  <a:srgbClr val="404040"/>
                </a:solidFill>
                <a:latin typeface="Carlito"/>
                <a:cs typeface="Carlito"/>
              </a:rPr>
              <a:t>failed</a:t>
            </a:r>
            <a:r>
              <a:rPr sz="2000" spc="-65" dirty="0">
                <a:solidFill>
                  <a:srgbClr val="404040"/>
                </a:solidFill>
                <a:latin typeface="Carlito"/>
                <a:cs typeface="Carlito"/>
              </a:rPr>
              <a:t> </a:t>
            </a:r>
            <a:r>
              <a:rPr sz="2000" spc="-5" dirty="0">
                <a:solidFill>
                  <a:srgbClr val="404040"/>
                </a:solidFill>
                <a:latin typeface="Carlito"/>
                <a:cs typeface="Carlito"/>
              </a:rPr>
              <a:t>landings.</a:t>
            </a:r>
            <a:endParaRPr sz="2000">
              <a:latin typeface="Carlito"/>
              <a:cs typeface="Carlito"/>
            </a:endParaRPr>
          </a:p>
        </p:txBody>
      </p:sp>
      <p:sp>
        <p:nvSpPr>
          <p:cNvPr id="4" name="object 4">
            <a:extLst>
              <a:ext uri="{FF2B5EF4-FFF2-40B4-BE49-F238E27FC236}">
                <a16:creationId xmlns:a16="http://schemas.microsoft.com/office/drawing/2014/main" id="{5C6D154C-88D2-B5E0-3787-009150CFEADA}"/>
              </a:ext>
            </a:extLst>
          </p:cNvPr>
          <p:cNvSpPr/>
          <p:nvPr/>
        </p:nvSpPr>
        <p:spPr>
          <a:xfrm>
            <a:off x="2889504" y="1801367"/>
            <a:ext cx="5620512" cy="351129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sz="4400" dirty="0">
                <a:solidFill>
                  <a:srgbClr val="0B49CB"/>
                </a:solidFill>
                <a:latin typeface="Abadi"/>
              </a:rPr>
              <a:t>Key Location Proximities</a:t>
            </a:r>
            <a:endParaRPr lang="en-US" sz="4400" dirty="0">
              <a:solidFill>
                <a:srgbClr val="0B49CB"/>
              </a:solidFill>
              <a:latin typeface="Abadi"/>
            </a:endParaRPr>
          </a:p>
        </p:txBody>
      </p:sp>
      <p:sp>
        <p:nvSpPr>
          <p:cNvPr id="2" name="object 3">
            <a:extLst>
              <a:ext uri="{FF2B5EF4-FFF2-40B4-BE49-F238E27FC236}">
                <a16:creationId xmlns:a16="http://schemas.microsoft.com/office/drawing/2014/main" id="{4054293A-7B2E-EDBE-E633-79B589784568}"/>
              </a:ext>
            </a:extLst>
          </p:cNvPr>
          <p:cNvSpPr txBox="1"/>
          <p:nvPr/>
        </p:nvSpPr>
        <p:spPr>
          <a:xfrm>
            <a:off x="1084275" y="5141214"/>
            <a:ext cx="9933940" cy="1062355"/>
          </a:xfrm>
          <a:prstGeom prst="rect">
            <a:avLst/>
          </a:prstGeom>
        </p:spPr>
        <p:txBody>
          <a:bodyPr vert="horz" wrap="square" lIns="0" tIns="74295" rIns="0" bIns="0" rtlCol="0">
            <a:spAutoFit/>
          </a:bodyPr>
          <a:lstStyle/>
          <a:p>
            <a:pPr marL="12700" marR="5080" algn="just">
              <a:lnSpc>
                <a:spcPct val="80000"/>
              </a:lnSpc>
              <a:spcBef>
                <a:spcPts val="585"/>
              </a:spcBef>
            </a:pPr>
            <a:r>
              <a:rPr sz="2000" spc="-5" dirty="0">
                <a:solidFill>
                  <a:srgbClr val="404040"/>
                </a:solidFill>
                <a:latin typeface="Carlito"/>
                <a:cs typeface="Carlito"/>
              </a:rPr>
              <a:t>Using </a:t>
            </a:r>
            <a:r>
              <a:rPr sz="2000" spc="-10" dirty="0">
                <a:solidFill>
                  <a:srgbClr val="404040"/>
                </a:solidFill>
                <a:latin typeface="Carlito"/>
                <a:cs typeface="Carlito"/>
              </a:rPr>
              <a:t>KSC </a:t>
            </a:r>
            <a:r>
              <a:rPr sz="2000" spc="-15" dirty="0">
                <a:solidFill>
                  <a:srgbClr val="404040"/>
                </a:solidFill>
                <a:latin typeface="Carlito"/>
                <a:cs typeface="Carlito"/>
              </a:rPr>
              <a:t>LC-39A </a:t>
            </a:r>
            <a:r>
              <a:rPr sz="2000" dirty="0">
                <a:solidFill>
                  <a:srgbClr val="404040"/>
                </a:solidFill>
                <a:latin typeface="Carlito"/>
                <a:cs typeface="Carlito"/>
              </a:rPr>
              <a:t>as an </a:t>
            </a:r>
            <a:r>
              <a:rPr sz="2000" spc="-25" dirty="0">
                <a:solidFill>
                  <a:srgbClr val="404040"/>
                </a:solidFill>
                <a:latin typeface="Carlito"/>
                <a:cs typeface="Carlito"/>
              </a:rPr>
              <a:t>example, </a:t>
            </a:r>
            <a:r>
              <a:rPr sz="2000" dirty="0">
                <a:solidFill>
                  <a:srgbClr val="404040"/>
                </a:solidFill>
                <a:latin typeface="Carlito"/>
                <a:cs typeface="Carlito"/>
              </a:rPr>
              <a:t>launch </a:t>
            </a:r>
            <a:r>
              <a:rPr sz="2000" spc="-15" dirty="0">
                <a:solidFill>
                  <a:srgbClr val="404040"/>
                </a:solidFill>
                <a:latin typeface="Carlito"/>
                <a:cs typeface="Carlito"/>
              </a:rPr>
              <a:t>sites are </a:t>
            </a:r>
            <a:r>
              <a:rPr sz="2000" spc="-10" dirty="0">
                <a:solidFill>
                  <a:srgbClr val="404040"/>
                </a:solidFill>
                <a:latin typeface="Carlito"/>
                <a:cs typeface="Carlito"/>
              </a:rPr>
              <a:t>very </a:t>
            </a:r>
            <a:r>
              <a:rPr sz="2000" spc="-5" dirty="0">
                <a:solidFill>
                  <a:srgbClr val="404040"/>
                </a:solidFill>
                <a:latin typeface="Carlito"/>
                <a:cs typeface="Carlito"/>
              </a:rPr>
              <a:t>close </a:t>
            </a:r>
            <a:r>
              <a:rPr sz="2000" spc="-25" dirty="0">
                <a:solidFill>
                  <a:srgbClr val="404040"/>
                </a:solidFill>
                <a:latin typeface="Carlito"/>
                <a:cs typeface="Carlito"/>
              </a:rPr>
              <a:t>to </a:t>
            </a:r>
            <a:r>
              <a:rPr sz="2000" spc="-35" dirty="0">
                <a:solidFill>
                  <a:srgbClr val="404040"/>
                </a:solidFill>
                <a:latin typeface="Carlito"/>
                <a:cs typeface="Carlito"/>
              </a:rPr>
              <a:t>railways </a:t>
            </a:r>
            <a:r>
              <a:rPr sz="2000" spc="-25" dirty="0">
                <a:solidFill>
                  <a:srgbClr val="404040"/>
                </a:solidFill>
                <a:latin typeface="Carlito"/>
                <a:cs typeface="Carlito"/>
              </a:rPr>
              <a:t>for </a:t>
            </a:r>
            <a:r>
              <a:rPr sz="2000" spc="-20" dirty="0">
                <a:solidFill>
                  <a:srgbClr val="404040"/>
                </a:solidFill>
                <a:latin typeface="Carlito"/>
                <a:cs typeface="Carlito"/>
              </a:rPr>
              <a:t>large </a:t>
            </a:r>
            <a:r>
              <a:rPr sz="2000" spc="-5" dirty="0">
                <a:solidFill>
                  <a:srgbClr val="404040"/>
                </a:solidFill>
                <a:latin typeface="Carlito"/>
                <a:cs typeface="Carlito"/>
              </a:rPr>
              <a:t>part and supply  </a:t>
            </a:r>
            <a:r>
              <a:rPr sz="2000" spc="-10" dirty="0">
                <a:solidFill>
                  <a:srgbClr val="404040"/>
                </a:solidFill>
                <a:latin typeface="Carlito"/>
                <a:cs typeface="Carlito"/>
              </a:rPr>
              <a:t>transportation. </a:t>
            </a:r>
            <a:r>
              <a:rPr sz="2000" spc="-5" dirty="0">
                <a:solidFill>
                  <a:srgbClr val="404040"/>
                </a:solidFill>
                <a:latin typeface="Carlito"/>
                <a:cs typeface="Carlito"/>
              </a:rPr>
              <a:t>Launch </a:t>
            </a:r>
            <a:r>
              <a:rPr sz="2000" spc="-15" dirty="0">
                <a:solidFill>
                  <a:srgbClr val="404040"/>
                </a:solidFill>
                <a:latin typeface="Carlito"/>
                <a:cs typeface="Carlito"/>
              </a:rPr>
              <a:t>sites are </a:t>
            </a:r>
            <a:r>
              <a:rPr sz="2000" dirty="0">
                <a:solidFill>
                  <a:srgbClr val="404040"/>
                </a:solidFill>
                <a:latin typeface="Carlito"/>
                <a:cs typeface="Carlito"/>
              </a:rPr>
              <a:t>close </a:t>
            </a:r>
            <a:r>
              <a:rPr sz="2000" spc="-20" dirty="0">
                <a:solidFill>
                  <a:srgbClr val="404040"/>
                </a:solidFill>
                <a:latin typeface="Carlito"/>
                <a:cs typeface="Carlito"/>
              </a:rPr>
              <a:t>to </a:t>
            </a:r>
            <a:r>
              <a:rPr sz="2000" spc="-25" dirty="0">
                <a:solidFill>
                  <a:srgbClr val="404040"/>
                </a:solidFill>
                <a:latin typeface="Carlito"/>
                <a:cs typeface="Carlito"/>
              </a:rPr>
              <a:t>highways </a:t>
            </a:r>
            <a:r>
              <a:rPr sz="2000" spc="-30" dirty="0">
                <a:solidFill>
                  <a:srgbClr val="404040"/>
                </a:solidFill>
                <a:latin typeface="Carlito"/>
                <a:cs typeface="Carlito"/>
              </a:rPr>
              <a:t>for </a:t>
            </a:r>
            <a:r>
              <a:rPr sz="2000" spc="-5" dirty="0">
                <a:solidFill>
                  <a:srgbClr val="404040"/>
                </a:solidFill>
                <a:latin typeface="Carlito"/>
                <a:cs typeface="Carlito"/>
              </a:rPr>
              <a:t>human </a:t>
            </a:r>
            <a:r>
              <a:rPr sz="2000" dirty="0">
                <a:solidFill>
                  <a:srgbClr val="404040"/>
                </a:solidFill>
                <a:latin typeface="Carlito"/>
                <a:cs typeface="Carlito"/>
              </a:rPr>
              <a:t>and </a:t>
            </a:r>
            <a:r>
              <a:rPr sz="2000" spc="-10" dirty="0">
                <a:solidFill>
                  <a:srgbClr val="404040"/>
                </a:solidFill>
                <a:latin typeface="Carlito"/>
                <a:cs typeface="Carlito"/>
              </a:rPr>
              <a:t>supply transport. Launch </a:t>
            </a:r>
            <a:r>
              <a:rPr sz="2000" spc="-15" dirty="0">
                <a:solidFill>
                  <a:srgbClr val="404040"/>
                </a:solidFill>
                <a:latin typeface="Carlito"/>
                <a:cs typeface="Carlito"/>
              </a:rPr>
              <a:t>sites  </a:t>
            </a:r>
            <a:r>
              <a:rPr sz="2000" spc="-20" dirty="0">
                <a:solidFill>
                  <a:srgbClr val="404040"/>
                </a:solidFill>
                <a:latin typeface="Carlito"/>
                <a:cs typeface="Carlito"/>
              </a:rPr>
              <a:t>are </a:t>
            </a:r>
            <a:r>
              <a:rPr sz="2000" spc="-5" dirty="0">
                <a:solidFill>
                  <a:srgbClr val="404040"/>
                </a:solidFill>
                <a:latin typeface="Carlito"/>
                <a:cs typeface="Carlito"/>
              </a:rPr>
              <a:t>also </a:t>
            </a:r>
            <a:r>
              <a:rPr sz="2000" dirty="0">
                <a:solidFill>
                  <a:srgbClr val="404040"/>
                </a:solidFill>
                <a:latin typeface="Carlito"/>
                <a:cs typeface="Carlito"/>
              </a:rPr>
              <a:t>close </a:t>
            </a:r>
            <a:r>
              <a:rPr sz="2000" spc="-15" dirty="0">
                <a:solidFill>
                  <a:srgbClr val="404040"/>
                </a:solidFill>
                <a:latin typeface="Carlito"/>
                <a:cs typeface="Carlito"/>
              </a:rPr>
              <a:t>to </a:t>
            </a:r>
            <a:r>
              <a:rPr sz="2000" spc="-10" dirty="0">
                <a:solidFill>
                  <a:srgbClr val="404040"/>
                </a:solidFill>
                <a:latin typeface="Carlito"/>
                <a:cs typeface="Carlito"/>
              </a:rPr>
              <a:t>coasts </a:t>
            </a:r>
            <a:r>
              <a:rPr sz="2000" spc="-5" dirty="0">
                <a:solidFill>
                  <a:srgbClr val="404040"/>
                </a:solidFill>
                <a:latin typeface="Carlito"/>
                <a:cs typeface="Carlito"/>
              </a:rPr>
              <a:t>and </a:t>
            </a:r>
            <a:r>
              <a:rPr sz="2000" spc="-20" dirty="0">
                <a:solidFill>
                  <a:srgbClr val="404040"/>
                </a:solidFill>
                <a:latin typeface="Carlito"/>
                <a:cs typeface="Carlito"/>
              </a:rPr>
              <a:t>relatively </a:t>
            </a:r>
            <a:r>
              <a:rPr sz="2000" spc="-25" dirty="0">
                <a:solidFill>
                  <a:srgbClr val="404040"/>
                </a:solidFill>
                <a:latin typeface="Carlito"/>
                <a:cs typeface="Carlito"/>
              </a:rPr>
              <a:t>far from </a:t>
            </a:r>
            <a:r>
              <a:rPr sz="2000" spc="-5" dirty="0">
                <a:solidFill>
                  <a:srgbClr val="404040"/>
                </a:solidFill>
                <a:latin typeface="Carlito"/>
                <a:cs typeface="Carlito"/>
              </a:rPr>
              <a:t>cities so </a:t>
            </a:r>
            <a:r>
              <a:rPr sz="2000" spc="-10" dirty="0">
                <a:solidFill>
                  <a:srgbClr val="404040"/>
                </a:solidFill>
                <a:latin typeface="Carlito"/>
                <a:cs typeface="Carlito"/>
              </a:rPr>
              <a:t>that </a:t>
            </a:r>
            <a:r>
              <a:rPr sz="2000" spc="-5" dirty="0">
                <a:solidFill>
                  <a:srgbClr val="404040"/>
                </a:solidFill>
                <a:latin typeface="Carlito"/>
                <a:cs typeface="Carlito"/>
              </a:rPr>
              <a:t>launch </a:t>
            </a:r>
            <a:r>
              <a:rPr sz="2000" spc="-20" dirty="0">
                <a:solidFill>
                  <a:srgbClr val="404040"/>
                </a:solidFill>
                <a:latin typeface="Carlito"/>
                <a:cs typeface="Carlito"/>
              </a:rPr>
              <a:t>failures </a:t>
            </a:r>
            <a:r>
              <a:rPr sz="2000" spc="-5" dirty="0">
                <a:solidFill>
                  <a:srgbClr val="404040"/>
                </a:solidFill>
                <a:latin typeface="Carlito"/>
                <a:cs typeface="Carlito"/>
              </a:rPr>
              <a:t>can land in the sea </a:t>
            </a:r>
            <a:r>
              <a:rPr sz="2000" spc="-40" dirty="0">
                <a:solidFill>
                  <a:srgbClr val="404040"/>
                </a:solidFill>
                <a:latin typeface="Carlito"/>
                <a:cs typeface="Carlito"/>
              </a:rPr>
              <a:t>to  </a:t>
            </a:r>
            <a:r>
              <a:rPr sz="2000" spc="-25" dirty="0">
                <a:solidFill>
                  <a:srgbClr val="404040"/>
                </a:solidFill>
                <a:latin typeface="Carlito"/>
                <a:cs typeface="Carlito"/>
              </a:rPr>
              <a:t>avoid </a:t>
            </a:r>
            <a:r>
              <a:rPr sz="2000" spc="-40" dirty="0">
                <a:solidFill>
                  <a:srgbClr val="404040"/>
                </a:solidFill>
                <a:latin typeface="Carlito"/>
                <a:cs typeface="Carlito"/>
              </a:rPr>
              <a:t>rockets </a:t>
            </a:r>
            <a:r>
              <a:rPr sz="2000" spc="-10" dirty="0">
                <a:solidFill>
                  <a:srgbClr val="404040"/>
                </a:solidFill>
                <a:latin typeface="Carlito"/>
                <a:cs typeface="Carlito"/>
              </a:rPr>
              <a:t>falling </a:t>
            </a:r>
            <a:r>
              <a:rPr sz="2000" spc="-5" dirty="0">
                <a:solidFill>
                  <a:srgbClr val="404040"/>
                </a:solidFill>
                <a:latin typeface="Carlito"/>
                <a:cs typeface="Carlito"/>
              </a:rPr>
              <a:t>on densely </a:t>
            </a:r>
            <a:r>
              <a:rPr sz="2000" spc="-20" dirty="0">
                <a:solidFill>
                  <a:srgbClr val="404040"/>
                </a:solidFill>
                <a:latin typeface="Carlito"/>
                <a:cs typeface="Carlito"/>
              </a:rPr>
              <a:t>populated</a:t>
            </a:r>
            <a:r>
              <a:rPr sz="2000" spc="-30" dirty="0">
                <a:solidFill>
                  <a:srgbClr val="404040"/>
                </a:solidFill>
                <a:latin typeface="Carlito"/>
                <a:cs typeface="Carlito"/>
              </a:rPr>
              <a:t> </a:t>
            </a:r>
            <a:r>
              <a:rPr sz="2000" spc="-5" dirty="0">
                <a:solidFill>
                  <a:srgbClr val="404040"/>
                </a:solidFill>
                <a:latin typeface="Carlito"/>
                <a:cs typeface="Carlito"/>
              </a:rPr>
              <a:t>areas.</a:t>
            </a:r>
            <a:endParaRPr sz="2000">
              <a:latin typeface="Carlito"/>
              <a:cs typeface="Carlito"/>
            </a:endParaRPr>
          </a:p>
        </p:txBody>
      </p:sp>
      <p:sp>
        <p:nvSpPr>
          <p:cNvPr id="4" name="object 4">
            <a:extLst>
              <a:ext uri="{FF2B5EF4-FFF2-40B4-BE49-F238E27FC236}">
                <a16:creationId xmlns:a16="http://schemas.microsoft.com/office/drawing/2014/main" id="{C82706BF-D867-2927-F07F-1A2879782BA2}"/>
              </a:ext>
            </a:extLst>
          </p:cNvPr>
          <p:cNvSpPr/>
          <p:nvPr/>
        </p:nvSpPr>
        <p:spPr>
          <a:xfrm>
            <a:off x="1097280" y="1837944"/>
            <a:ext cx="8389620" cy="1723643"/>
          </a:xfrm>
          <a:prstGeom prst="rect">
            <a:avLst/>
          </a:prstGeom>
          <a:blipFill>
            <a:blip r:embed="rId3" cstate="print"/>
            <a:stretch>
              <a:fillRect/>
            </a:stretch>
          </a:blipFill>
        </p:spPr>
        <p:txBody>
          <a:bodyPr wrap="square" lIns="0" tIns="0" rIns="0" bIns="0" rtlCol="0"/>
          <a:lstStyle/>
          <a:p>
            <a:endParaRPr/>
          </a:p>
        </p:txBody>
      </p:sp>
      <p:grpSp>
        <p:nvGrpSpPr>
          <p:cNvPr id="6" name="object 5">
            <a:extLst>
              <a:ext uri="{FF2B5EF4-FFF2-40B4-BE49-F238E27FC236}">
                <a16:creationId xmlns:a16="http://schemas.microsoft.com/office/drawing/2014/main" id="{9D528458-3B20-DBA9-2E99-D893D8B71DD9}"/>
              </a:ext>
            </a:extLst>
          </p:cNvPr>
          <p:cNvGrpSpPr/>
          <p:nvPr/>
        </p:nvGrpSpPr>
        <p:grpSpPr>
          <a:xfrm>
            <a:off x="2802635" y="3552444"/>
            <a:ext cx="7505700" cy="1562100"/>
            <a:chOff x="2802635" y="3552444"/>
            <a:chExt cx="7505700" cy="1562100"/>
          </a:xfrm>
        </p:grpSpPr>
        <p:sp>
          <p:nvSpPr>
            <p:cNvPr id="7" name="object 6">
              <a:extLst>
                <a:ext uri="{FF2B5EF4-FFF2-40B4-BE49-F238E27FC236}">
                  <a16:creationId xmlns:a16="http://schemas.microsoft.com/office/drawing/2014/main" id="{17F80666-46B5-23EE-5D23-5ECF6F605B10}"/>
                </a:ext>
              </a:extLst>
            </p:cNvPr>
            <p:cNvSpPr/>
            <p:nvPr/>
          </p:nvSpPr>
          <p:spPr>
            <a:xfrm>
              <a:off x="2802635" y="3552444"/>
              <a:ext cx="3409188" cy="1514855"/>
            </a:xfrm>
            <a:prstGeom prst="rect">
              <a:avLst/>
            </a:prstGeom>
            <a:blipFill>
              <a:blip r:embed="rId4"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FEC922F3-548F-BAA9-55E3-02277DC76DE5}"/>
                </a:ext>
              </a:extLst>
            </p:cNvPr>
            <p:cNvSpPr/>
            <p:nvPr/>
          </p:nvSpPr>
          <p:spPr>
            <a:xfrm>
              <a:off x="6211823" y="3552444"/>
              <a:ext cx="4096512" cy="1562099"/>
            </a:xfrm>
            <a:prstGeom prst="rect">
              <a:avLst/>
            </a:prstGeom>
            <a:blipFill>
              <a:blip r:embed="rId5"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5400" dirty="0">
                <a:solidFill>
                  <a:srgbClr val="0B49CB"/>
                </a:solidFill>
                <a:latin typeface="Abadi"/>
              </a:rPr>
              <a:t>Successful Launches Across Launch Sites</a:t>
            </a:r>
          </a:p>
        </p:txBody>
      </p:sp>
      <p:sp>
        <p:nvSpPr>
          <p:cNvPr id="2" name="object 3">
            <a:extLst>
              <a:ext uri="{FF2B5EF4-FFF2-40B4-BE49-F238E27FC236}">
                <a16:creationId xmlns:a16="http://schemas.microsoft.com/office/drawing/2014/main" id="{40EA1A5D-142E-C66D-D506-FFFDF239249D}"/>
              </a:ext>
            </a:extLst>
          </p:cNvPr>
          <p:cNvSpPr txBox="1"/>
          <p:nvPr/>
        </p:nvSpPr>
        <p:spPr>
          <a:xfrm>
            <a:off x="848055" y="4796409"/>
            <a:ext cx="10751820" cy="1154430"/>
          </a:xfrm>
          <a:prstGeom prst="rect">
            <a:avLst/>
          </a:prstGeom>
        </p:spPr>
        <p:txBody>
          <a:bodyPr vert="horz" wrap="square" lIns="0" tIns="43180" rIns="0" bIns="0" rtlCol="0">
            <a:spAutoFit/>
          </a:bodyPr>
          <a:lstStyle/>
          <a:p>
            <a:pPr marL="12700" marR="5080">
              <a:lnSpc>
                <a:spcPct val="90000"/>
              </a:lnSpc>
              <a:spcBef>
                <a:spcPts val="340"/>
              </a:spcBef>
            </a:pPr>
            <a:r>
              <a:rPr sz="2000" spc="-5" dirty="0">
                <a:solidFill>
                  <a:srgbClr val="404040"/>
                </a:solidFill>
                <a:latin typeface="Carlito"/>
                <a:cs typeface="Carlito"/>
              </a:rPr>
              <a:t>This is </a:t>
            </a:r>
            <a:r>
              <a:rPr sz="2000" dirty="0">
                <a:solidFill>
                  <a:srgbClr val="404040"/>
                </a:solidFill>
                <a:latin typeface="Carlito"/>
                <a:cs typeface="Carlito"/>
              </a:rPr>
              <a:t>the </a:t>
            </a:r>
            <a:r>
              <a:rPr sz="2000" spc="-5" dirty="0">
                <a:solidFill>
                  <a:srgbClr val="404040"/>
                </a:solidFill>
                <a:latin typeface="Carlito"/>
                <a:cs typeface="Carlito"/>
              </a:rPr>
              <a:t>distribution of successful </a:t>
            </a:r>
            <a:r>
              <a:rPr sz="2000" dirty="0">
                <a:solidFill>
                  <a:srgbClr val="404040"/>
                </a:solidFill>
                <a:latin typeface="Carlito"/>
                <a:cs typeface="Carlito"/>
              </a:rPr>
              <a:t>landings </a:t>
            </a:r>
            <a:r>
              <a:rPr sz="2000" spc="-20" dirty="0">
                <a:solidFill>
                  <a:srgbClr val="404040"/>
                </a:solidFill>
                <a:latin typeface="Carlito"/>
                <a:cs typeface="Carlito"/>
              </a:rPr>
              <a:t>across </a:t>
            </a:r>
            <a:r>
              <a:rPr sz="2000" dirty="0">
                <a:solidFill>
                  <a:srgbClr val="404040"/>
                </a:solidFill>
                <a:latin typeface="Carlito"/>
                <a:cs typeface="Carlito"/>
              </a:rPr>
              <a:t>all launch </a:t>
            </a:r>
            <a:r>
              <a:rPr sz="2000" spc="-20" dirty="0">
                <a:solidFill>
                  <a:srgbClr val="404040"/>
                </a:solidFill>
                <a:latin typeface="Carlito"/>
                <a:cs typeface="Carlito"/>
              </a:rPr>
              <a:t>sites. </a:t>
            </a:r>
            <a:r>
              <a:rPr sz="2000" spc="-5" dirty="0">
                <a:solidFill>
                  <a:srgbClr val="404040"/>
                </a:solidFill>
                <a:latin typeface="Carlito"/>
                <a:cs typeface="Carlito"/>
              </a:rPr>
              <a:t>CCAFS </a:t>
            </a:r>
            <a:r>
              <a:rPr sz="2000" spc="-10" dirty="0">
                <a:solidFill>
                  <a:srgbClr val="404040"/>
                </a:solidFill>
                <a:latin typeface="Carlito"/>
                <a:cs typeface="Carlito"/>
              </a:rPr>
              <a:t>LC-40 </a:t>
            </a:r>
            <a:r>
              <a:rPr sz="2000" spc="-5" dirty="0">
                <a:solidFill>
                  <a:srgbClr val="404040"/>
                </a:solidFill>
                <a:latin typeface="Carlito"/>
                <a:cs typeface="Carlito"/>
              </a:rPr>
              <a:t>is </a:t>
            </a:r>
            <a:r>
              <a:rPr sz="2000" dirty="0">
                <a:solidFill>
                  <a:srgbClr val="404040"/>
                </a:solidFill>
                <a:latin typeface="Carlito"/>
                <a:cs typeface="Carlito"/>
              </a:rPr>
              <a:t>the </a:t>
            </a:r>
            <a:r>
              <a:rPr sz="2000" spc="-5" dirty="0">
                <a:solidFill>
                  <a:srgbClr val="404040"/>
                </a:solidFill>
                <a:latin typeface="Carlito"/>
                <a:cs typeface="Carlito"/>
              </a:rPr>
              <a:t>old name of  CCAFS SLC-40 </a:t>
            </a:r>
            <a:r>
              <a:rPr sz="2000" dirty="0">
                <a:solidFill>
                  <a:srgbClr val="404040"/>
                </a:solidFill>
                <a:latin typeface="Carlito"/>
                <a:cs typeface="Carlito"/>
              </a:rPr>
              <a:t>so </a:t>
            </a:r>
            <a:r>
              <a:rPr sz="2000" spc="-5" dirty="0">
                <a:solidFill>
                  <a:srgbClr val="404040"/>
                </a:solidFill>
                <a:latin typeface="Carlito"/>
                <a:cs typeface="Carlito"/>
              </a:rPr>
              <a:t>CCAFS </a:t>
            </a:r>
            <a:r>
              <a:rPr sz="2000" dirty="0">
                <a:solidFill>
                  <a:srgbClr val="404040"/>
                </a:solidFill>
                <a:latin typeface="Carlito"/>
                <a:cs typeface="Carlito"/>
              </a:rPr>
              <a:t>and </a:t>
            </a:r>
            <a:r>
              <a:rPr sz="2000" spc="-5" dirty="0">
                <a:solidFill>
                  <a:srgbClr val="404040"/>
                </a:solidFill>
                <a:latin typeface="Carlito"/>
                <a:cs typeface="Carlito"/>
              </a:rPr>
              <a:t>KSC </a:t>
            </a:r>
            <a:r>
              <a:rPr sz="2000" spc="-35" dirty="0">
                <a:solidFill>
                  <a:srgbClr val="404040"/>
                </a:solidFill>
                <a:latin typeface="Carlito"/>
                <a:cs typeface="Carlito"/>
              </a:rPr>
              <a:t>have </a:t>
            </a:r>
            <a:r>
              <a:rPr sz="2000" dirty="0">
                <a:solidFill>
                  <a:srgbClr val="404040"/>
                </a:solidFill>
                <a:latin typeface="Carlito"/>
                <a:cs typeface="Carlito"/>
              </a:rPr>
              <a:t>the </a:t>
            </a:r>
            <a:r>
              <a:rPr sz="2000" spc="-5" dirty="0">
                <a:solidFill>
                  <a:srgbClr val="404040"/>
                </a:solidFill>
                <a:latin typeface="Carlito"/>
                <a:cs typeface="Carlito"/>
              </a:rPr>
              <a:t>same amount </a:t>
            </a:r>
            <a:r>
              <a:rPr sz="2000" dirty="0">
                <a:solidFill>
                  <a:srgbClr val="404040"/>
                </a:solidFill>
                <a:latin typeface="Carlito"/>
                <a:cs typeface="Carlito"/>
              </a:rPr>
              <a:t>of </a:t>
            </a:r>
            <a:r>
              <a:rPr sz="2000" spc="-5" dirty="0">
                <a:solidFill>
                  <a:srgbClr val="404040"/>
                </a:solidFill>
                <a:latin typeface="Carlito"/>
                <a:cs typeface="Carlito"/>
              </a:rPr>
              <a:t>successful landings, but </a:t>
            </a:r>
            <a:r>
              <a:rPr sz="2000" dirty="0">
                <a:solidFill>
                  <a:srgbClr val="404040"/>
                </a:solidFill>
                <a:latin typeface="Carlito"/>
                <a:cs typeface="Carlito"/>
              </a:rPr>
              <a:t>a majority of the  </a:t>
            </a:r>
            <a:r>
              <a:rPr sz="2000" spc="-5" dirty="0">
                <a:solidFill>
                  <a:srgbClr val="404040"/>
                </a:solidFill>
                <a:latin typeface="Carlito"/>
                <a:cs typeface="Carlito"/>
              </a:rPr>
              <a:t>successful </a:t>
            </a:r>
            <a:r>
              <a:rPr sz="2000" dirty="0">
                <a:solidFill>
                  <a:srgbClr val="404040"/>
                </a:solidFill>
                <a:latin typeface="Carlito"/>
                <a:cs typeface="Carlito"/>
              </a:rPr>
              <a:t>landings </a:t>
            </a:r>
            <a:r>
              <a:rPr sz="2000" spc="-5" dirty="0">
                <a:solidFill>
                  <a:srgbClr val="404040"/>
                </a:solidFill>
                <a:latin typeface="Carlito"/>
                <a:cs typeface="Carlito"/>
              </a:rPr>
              <a:t>where </a:t>
            </a:r>
            <a:r>
              <a:rPr sz="2000" spc="-20" dirty="0">
                <a:solidFill>
                  <a:srgbClr val="404040"/>
                </a:solidFill>
                <a:latin typeface="Carlito"/>
                <a:cs typeface="Carlito"/>
              </a:rPr>
              <a:t>performed </a:t>
            </a:r>
            <a:r>
              <a:rPr sz="2000" spc="-25" dirty="0">
                <a:solidFill>
                  <a:srgbClr val="404040"/>
                </a:solidFill>
                <a:latin typeface="Carlito"/>
                <a:cs typeface="Carlito"/>
              </a:rPr>
              <a:t>before </a:t>
            </a:r>
            <a:r>
              <a:rPr sz="2000" dirty="0">
                <a:solidFill>
                  <a:srgbClr val="404040"/>
                </a:solidFill>
                <a:latin typeface="Carlito"/>
                <a:cs typeface="Carlito"/>
              </a:rPr>
              <a:t>the </a:t>
            </a:r>
            <a:r>
              <a:rPr sz="2000" spc="-5" dirty="0">
                <a:solidFill>
                  <a:srgbClr val="404040"/>
                </a:solidFill>
                <a:latin typeface="Carlito"/>
                <a:cs typeface="Carlito"/>
              </a:rPr>
              <a:t>name </a:t>
            </a:r>
            <a:r>
              <a:rPr sz="2000" dirty="0">
                <a:solidFill>
                  <a:srgbClr val="404040"/>
                </a:solidFill>
                <a:latin typeface="Carlito"/>
                <a:cs typeface="Carlito"/>
              </a:rPr>
              <a:t>change. </a:t>
            </a:r>
            <a:r>
              <a:rPr sz="2000" spc="-40" dirty="0">
                <a:solidFill>
                  <a:srgbClr val="404040"/>
                </a:solidFill>
                <a:latin typeface="Carlito"/>
                <a:cs typeface="Carlito"/>
              </a:rPr>
              <a:t>VAFB </a:t>
            </a:r>
            <a:r>
              <a:rPr sz="2000" spc="-5" dirty="0">
                <a:solidFill>
                  <a:srgbClr val="404040"/>
                </a:solidFill>
                <a:latin typeface="Carlito"/>
                <a:cs typeface="Carlito"/>
              </a:rPr>
              <a:t>has </a:t>
            </a:r>
            <a:r>
              <a:rPr sz="2000" dirty="0">
                <a:solidFill>
                  <a:srgbClr val="404040"/>
                </a:solidFill>
                <a:latin typeface="Carlito"/>
                <a:cs typeface="Carlito"/>
              </a:rPr>
              <a:t>the </a:t>
            </a:r>
            <a:r>
              <a:rPr sz="2000" spc="-20" dirty="0">
                <a:solidFill>
                  <a:srgbClr val="404040"/>
                </a:solidFill>
                <a:latin typeface="Carlito"/>
                <a:cs typeface="Carlito"/>
              </a:rPr>
              <a:t>smallest share </a:t>
            </a:r>
            <a:r>
              <a:rPr sz="2000" spc="-5" dirty="0">
                <a:solidFill>
                  <a:srgbClr val="404040"/>
                </a:solidFill>
                <a:latin typeface="Carlito"/>
                <a:cs typeface="Carlito"/>
              </a:rPr>
              <a:t>of successful  </a:t>
            </a:r>
            <a:r>
              <a:rPr sz="2000" dirty="0">
                <a:solidFill>
                  <a:srgbClr val="404040"/>
                </a:solidFill>
                <a:latin typeface="Carlito"/>
                <a:cs typeface="Carlito"/>
              </a:rPr>
              <a:t>landings. </a:t>
            </a:r>
            <a:r>
              <a:rPr sz="2000" spc="-5" dirty="0">
                <a:solidFill>
                  <a:srgbClr val="404040"/>
                </a:solidFill>
                <a:latin typeface="Carlito"/>
                <a:cs typeface="Carlito"/>
              </a:rPr>
              <a:t>This </a:t>
            </a:r>
            <a:r>
              <a:rPr sz="2000" spc="-25" dirty="0">
                <a:solidFill>
                  <a:srgbClr val="404040"/>
                </a:solidFill>
                <a:latin typeface="Carlito"/>
                <a:cs typeface="Carlito"/>
              </a:rPr>
              <a:t>may </a:t>
            </a:r>
            <a:r>
              <a:rPr sz="2000" dirty="0">
                <a:solidFill>
                  <a:srgbClr val="404040"/>
                </a:solidFill>
                <a:latin typeface="Carlito"/>
                <a:cs typeface="Carlito"/>
              </a:rPr>
              <a:t>be due </a:t>
            </a:r>
            <a:r>
              <a:rPr sz="2000" spc="-20" dirty="0">
                <a:solidFill>
                  <a:srgbClr val="404040"/>
                </a:solidFill>
                <a:latin typeface="Carlito"/>
                <a:cs typeface="Carlito"/>
              </a:rPr>
              <a:t>to </a:t>
            </a:r>
            <a:r>
              <a:rPr sz="2000" spc="-5" dirty="0">
                <a:solidFill>
                  <a:srgbClr val="404040"/>
                </a:solidFill>
                <a:latin typeface="Carlito"/>
                <a:cs typeface="Carlito"/>
              </a:rPr>
              <a:t>smaller sample </a:t>
            </a:r>
            <a:r>
              <a:rPr sz="2000" dirty="0">
                <a:solidFill>
                  <a:srgbClr val="404040"/>
                </a:solidFill>
                <a:latin typeface="Carlito"/>
                <a:cs typeface="Carlito"/>
              </a:rPr>
              <a:t>and </a:t>
            </a:r>
            <a:r>
              <a:rPr sz="2000" spc="-5" dirty="0">
                <a:solidFill>
                  <a:srgbClr val="404040"/>
                </a:solidFill>
                <a:latin typeface="Carlito"/>
                <a:cs typeface="Carlito"/>
              </a:rPr>
              <a:t>increase in </a:t>
            </a:r>
            <a:r>
              <a:rPr sz="2000" spc="-15" dirty="0">
                <a:solidFill>
                  <a:srgbClr val="404040"/>
                </a:solidFill>
                <a:latin typeface="Carlito"/>
                <a:cs typeface="Carlito"/>
              </a:rPr>
              <a:t>difficulty </a:t>
            </a:r>
            <a:r>
              <a:rPr sz="2000" spc="-5" dirty="0">
                <a:solidFill>
                  <a:srgbClr val="404040"/>
                </a:solidFill>
                <a:latin typeface="Carlito"/>
                <a:cs typeface="Carlito"/>
              </a:rPr>
              <a:t>of </a:t>
            </a:r>
            <a:r>
              <a:rPr sz="2000" dirty="0">
                <a:solidFill>
                  <a:srgbClr val="404040"/>
                </a:solidFill>
                <a:latin typeface="Carlito"/>
                <a:cs typeface="Carlito"/>
              </a:rPr>
              <a:t>launching </a:t>
            </a:r>
            <a:r>
              <a:rPr sz="2000" spc="-5" dirty="0">
                <a:solidFill>
                  <a:srgbClr val="404040"/>
                </a:solidFill>
                <a:latin typeface="Carlito"/>
                <a:cs typeface="Carlito"/>
              </a:rPr>
              <a:t>in </a:t>
            </a:r>
            <a:r>
              <a:rPr sz="2000" dirty="0">
                <a:solidFill>
                  <a:srgbClr val="404040"/>
                </a:solidFill>
                <a:latin typeface="Carlito"/>
                <a:cs typeface="Carlito"/>
              </a:rPr>
              <a:t>the </a:t>
            </a:r>
            <a:r>
              <a:rPr sz="2000" spc="-25" dirty="0">
                <a:solidFill>
                  <a:srgbClr val="404040"/>
                </a:solidFill>
                <a:latin typeface="Carlito"/>
                <a:cs typeface="Carlito"/>
              </a:rPr>
              <a:t>west</a:t>
            </a:r>
            <a:r>
              <a:rPr sz="2000" spc="-65" dirty="0">
                <a:solidFill>
                  <a:srgbClr val="404040"/>
                </a:solidFill>
                <a:latin typeface="Carlito"/>
                <a:cs typeface="Carlito"/>
              </a:rPr>
              <a:t> </a:t>
            </a:r>
            <a:r>
              <a:rPr sz="2000" spc="-10" dirty="0">
                <a:solidFill>
                  <a:srgbClr val="404040"/>
                </a:solidFill>
                <a:latin typeface="Carlito"/>
                <a:cs typeface="Carlito"/>
              </a:rPr>
              <a:t>coast.</a:t>
            </a:r>
            <a:endParaRPr sz="2000" dirty="0">
              <a:latin typeface="Carlito"/>
              <a:cs typeface="Carlito"/>
            </a:endParaRPr>
          </a:p>
        </p:txBody>
      </p:sp>
      <p:sp>
        <p:nvSpPr>
          <p:cNvPr id="4" name="object 4">
            <a:extLst>
              <a:ext uri="{FF2B5EF4-FFF2-40B4-BE49-F238E27FC236}">
                <a16:creationId xmlns:a16="http://schemas.microsoft.com/office/drawing/2014/main" id="{55AF0F61-5644-4EE4-06A4-CA34B03B6833}"/>
              </a:ext>
            </a:extLst>
          </p:cNvPr>
          <p:cNvSpPr/>
          <p:nvPr/>
        </p:nvSpPr>
        <p:spPr>
          <a:xfrm>
            <a:off x="4355591" y="1923288"/>
            <a:ext cx="2570988" cy="2581656"/>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1D02F97B-CBAD-F780-FAEE-F96E1B66ACA7}"/>
              </a:ext>
            </a:extLst>
          </p:cNvPr>
          <p:cNvSpPr/>
          <p:nvPr/>
        </p:nvSpPr>
        <p:spPr>
          <a:xfrm>
            <a:off x="7970519" y="2189988"/>
            <a:ext cx="1085087" cy="665988"/>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2" name="object 6">
            <a:extLst>
              <a:ext uri="{FF2B5EF4-FFF2-40B4-BE49-F238E27FC236}">
                <a16:creationId xmlns:a16="http://schemas.microsoft.com/office/drawing/2014/main" id="{FED42088-C8F1-4C14-E2D7-A8E64304EFF1}"/>
              </a:ext>
            </a:extLst>
          </p:cNvPr>
          <p:cNvSpPr txBox="1"/>
          <p:nvPr/>
        </p:nvSpPr>
        <p:spPr>
          <a:xfrm>
            <a:off x="687643" y="1568508"/>
            <a:ext cx="10810964" cy="4161396"/>
          </a:xfrm>
          <a:prstGeom prst="rect">
            <a:avLst/>
          </a:prstGeom>
        </p:spPr>
        <p:txBody>
          <a:bodyPr vert="horz" wrap="square" lIns="0" tIns="161290" rIns="0" bIns="0" rtlCol="0">
            <a:spAutoFit/>
          </a:bodyPr>
          <a:lstStyle/>
          <a:p>
            <a:pPr marL="144780">
              <a:spcBef>
                <a:spcPts val="850"/>
              </a:spcBef>
              <a:tabLst>
                <a:tab pos="253365" algn="l"/>
                <a:tab pos="254000" algn="l"/>
              </a:tabLst>
            </a:pPr>
            <a:r>
              <a:rPr lang="en-US" sz="3000" spc="-20" dirty="0">
                <a:uFill>
                  <a:solidFill>
                    <a:srgbClr val="BB562C"/>
                  </a:solidFill>
                </a:uFill>
                <a:latin typeface="Carlito"/>
              </a:rPr>
              <a:t>Background:</a:t>
            </a:r>
          </a:p>
          <a:p>
            <a:pPr marL="253365" indent="-229235">
              <a:lnSpc>
                <a:spcPct val="100000"/>
              </a:lnSpc>
              <a:spcBef>
                <a:spcPts val="850"/>
              </a:spcBef>
              <a:buFont typeface="Arial"/>
              <a:buChar char="•"/>
              <a:tabLst>
                <a:tab pos="253365" algn="l"/>
                <a:tab pos="254000" algn="l"/>
              </a:tabLst>
            </a:pPr>
            <a:r>
              <a:rPr lang="en-US" sz="2200" spc="-20" dirty="0">
                <a:latin typeface="Carlito"/>
                <a:cs typeface="Carlito"/>
              </a:rPr>
              <a:t>Commercial </a:t>
            </a:r>
            <a:r>
              <a:rPr lang="en-US" sz="2200" spc="-10" dirty="0">
                <a:latin typeface="Carlito"/>
                <a:cs typeface="Carlito"/>
              </a:rPr>
              <a:t>Space </a:t>
            </a:r>
            <a:r>
              <a:rPr lang="en-US" sz="2200" spc="-25" dirty="0">
                <a:latin typeface="Carlito"/>
                <a:cs typeface="Carlito"/>
              </a:rPr>
              <a:t>Age </a:t>
            </a:r>
            <a:r>
              <a:rPr lang="en-US" sz="2200" spc="-5" dirty="0">
                <a:latin typeface="Carlito"/>
                <a:cs typeface="Carlito"/>
              </a:rPr>
              <a:t>is</a:t>
            </a:r>
            <a:r>
              <a:rPr lang="en-US" sz="2200" spc="50" dirty="0">
                <a:latin typeface="Carlito"/>
                <a:cs typeface="Carlito"/>
              </a:rPr>
              <a:t> </a:t>
            </a:r>
            <a:r>
              <a:rPr lang="en-US" sz="2200" spc="-20" dirty="0">
                <a:latin typeface="Carlito"/>
                <a:cs typeface="Carlito"/>
              </a:rPr>
              <a:t>Here</a:t>
            </a:r>
            <a:endParaRPr lang="en-US" sz="2200" dirty="0">
              <a:latin typeface="Carlito"/>
              <a:cs typeface="Carlito"/>
            </a:endParaRPr>
          </a:p>
          <a:p>
            <a:pPr marL="253365" indent="-229235">
              <a:lnSpc>
                <a:spcPct val="100000"/>
              </a:lnSpc>
              <a:spcBef>
                <a:spcPts val="705"/>
              </a:spcBef>
              <a:buFont typeface="Arial"/>
              <a:buChar char="•"/>
              <a:tabLst>
                <a:tab pos="253365" algn="l"/>
                <a:tab pos="254000" algn="l"/>
              </a:tabLst>
            </a:pPr>
            <a:r>
              <a:rPr sz="2200" spc="-15" dirty="0">
                <a:latin typeface="Carlito"/>
                <a:cs typeface="Carlito"/>
              </a:rPr>
              <a:t>Space </a:t>
            </a:r>
            <a:r>
              <a:rPr sz="2200" spc="-5" dirty="0">
                <a:latin typeface="Carlito"/>
                <a:cs typeface="Carlito"/>
              </a:rPr>
              <a:t>X </a:t>
            </a:r>
            <a:r>
              <a:rPr sz="2200" spc="-15" dirty="0">
                <a:latin typeface="Carlito"/>
                <a:cs typeface="Carlito"/>
              </a:rPr>
              <a:t>has </a:t>
            </a:r>
            <a:r>
              <a:rPr sz="2200" spc="-20" dirty="0">
                <a:latin typeface="Carlito"/>
                <a:cs typeface="Carlito"/>
              </a:rPr>
              <a:t>best pricing </a:t>
            </a:r>
            <a:r>
              <a:rPr sz="2200" spc="-15" dirty="0">
                <a:latin typeface="Carlito"/>
                <a:cs typeface="Carlito"/>
              </a:rPr>
              <a:t>($62 </a:t>
            </a:r>
            <a:r>
              <a:rPr sz="2200" spc="-5" dirty="0">
                <a:latin typeface="Carlito"/>
                <a:cs typeface="Carlito"/>
              </a:rPr>
              <a:t>million </a:t>
            </a:r>
            <a:r>
              <a:rPr sz="2200" spc="-15" dirty="0">
                <a:latin typeface="Carlito"/>
                <a:cs typeface="Carlito"/>
              </a:rPr>
              <a:t>vs. </a:t>
            </a:r>
            <a:r>
              <a:rPr sz="2200" spc="-5" dirty="0">
                <a:latin typeface="Carlito"/>
                <a:cs typeface="Carlito"/>
              </a:rPr>
              <a:t>$165 million</a:t>
            </a:r>
            <a:r>
              <a:rPr sz="2200" spc="25" dirty="0">
                <a:latin typeface="Carlito"/>
                <a:cs typeface="Carlito"/>
              </a:rPr>
              <a:t> </a:t>
            </a:r>
            <a:r>
              <a:rPr sz="2200" spc="-5" dirty="0">
                <a:latin typeface="Carlito"/>
                <a:cs typeface="Carlito"/>
              </a:rPr>
              <a:t>USD)</a:t>
            </a:r>
            <a:endParaRPr sz="2200" dirty="0">
              <a:latin typeface="Carlito"/>
              <a:cs typeface="Carlito"/>
            </a:endParaRPr>
          </a:p>
          <a:p>
            <a:pPr marL="253365" indent="-229235">
              <a:lnSpc>
                <a:spcPct val="100000"/>
              </a:lnSpc>
              <a:spcBef>
                <a:spcPts val="695"/>
              </a:spcBef>
              <a:buFont typeface="Arial"/>
              <a:buChar char="•"/>
              <a:tabLst>
                <a:tab pos="253365" algn="l"/>
                <a:tab pos="254000" algn="l"/>
              </a:tabLst>
            </a:pPr>
            <a:r>
              <a:rPr sz="2200" spc="-25" dirty="0">
                <a:latin typeface="Carlito"/>
                <a:cs typeface="Carlito"/>
              </a:rPr>
              <a:t>Largely </a:t>
            </a:r>
            <a:r>
              <a:rPr sz="2200" spc="-15" dirty="0">
                <a:latin typeface="Carlito"/>
                <a:cs typeface="Carlito"/>
              </a:rPr>
              <a:t>due </a:t>
            </a:r>
            <a:r>
              <a:rPr sz="2200" spc="-30" dirty="0">
                <a:latin typeface="Carlito"/>
                <a:cs typeface="Carlito"/>
              </a:rPr>
              <a:t>to </a:t>
            </a:r>
            <a:r>
              <a:rPr sz="2200" spc="-5" dirty="0">
                <a:latin typeface="Carlito"/>
                <a:cs typeface="Carlito"/>
              </a:rPr>
              <a:t>ability </a:t>
            </a:r>
            <a:r>
              <a:rPr sz="2200" spc="-30" dirty="0">
                <a:latin typeface="Carlito"/>
                <a:cs typeface="Carlito"/>
              </a:rPr>
              <a:t>to recover </a:t>
            </a:r>
            <a:r>
              <a:rPr sz="2200" spc="-15" dirty="0">
                <a:latin typeface="Carlito"/>
                <a:cs typeface="Carlito"/>
              </a:rPr>
              <a:t>part </a:t>
            </a:r>
            <a:r>
              <a:rPr sz="2200" dirty="0">
                <a:latin typeface="Carlito"/>
                <a:cs typeface="Carlito"/>
              </a:rPr>
              <a:t>of </a:t>
            </a:r>
            <a:r>
              <a:rPr sz="2200" spc="-45" dirty="0">
                <a:latin typeface="Carlito"/>
                <a:cs typeface="Carlito"/>
              </a:rPr>
              <a:t>rocket </a:t>
            </a:r>
            <a:r>
              <a:rPr sz="2200" spc="-25" dirty="0">
                <a:latin typeface="Carlito"/>
                <a:cs typeface="Carlito"/>
              </a:rPr>
              <a:t>(Stage</a:t>
            </a:r>
            <a:r>
              <a:rPr sz="2200" spc="135" dirty="0">
                <a:latin typeface="Carlito"/>
                <a:cs typeface="Carlito"/>
              </a:rPr>
              <a:t> </a:t>
            </a:r>
            <a:r>
              <a:rPr sz="2200" spc="-5" dirty="0">
                <a:latin typeface="Carlito"/>
                <a:cs typeface="Carlito"/>
              </a:rPr>
              <a:t>1)</a:t>
            </a:r>
            <a:endParaRPr sz="2200" dirty="0">
              <a:latin typeface="Carlito"/>
              <a:cs typeface="Carlito"/>
            </a:endParaRPr>
          </a:p>
          <a:p>
            <a:pPr marL="253365" indent="-229235">
              <a:lnSpc>
                <a:spcPct val="100000"/>
              </a:lnSpc>
              <a:spcBef>
                <a:spcPts val="700"/>
              </a:spcBef>
              <a:buFont typeface="Arial"/>
              <a:buChar char="•"/>
              <a:tabLst>
                <a:tab pos="253365" algn="l"/>
                <a:tab pos="254000" algn="l"/>
              </a:tabLst>
            </a:pPr>
            <a:r>
              <a:rPr sz="2200" spc="-15" dirty="0">
                <a:latin typeface="Carlito"/>
                <a:cs typeface="Carlito"/>
              </a:rPr>
              <a:t>Space </a:t>
            </a:r>
            <a:r>
              <a:rPr sz="2200" spc="-5" dirty="0">
                <a:latin typeface="Carlito"/>
                <a:cs typeface="Carlito"/>
              </a:rPr>
              <a:t>Y </a:t>
            </a:r>
            <a:r>
              <a:rPr sz="2200" spc="-25" dirty="0">
                <a:latin typeface="Carlito"/>
                <a:cs typeface="Carlito"/>
              </a:rPr>
              <a:t>wants </a:t>
            </a:r>
            <a:r>
              <a:rPr sz="2200" spc="-30" dirty="0">
                <a:latin typeface="Carlito"/>
                <a:cs typeface="Carlito"/>
              </a:rPr>
              <a:t>to </a:t>
            </a:r>
            <a:r>
              <a:rPr sz="2200" spc="-25" dirty="0">
                <a:latin typeface="Carlito"/>
                <a:cs typeface="Carlito"/>
              </a:rPr>
              <a:t>compete </a:t>
            </a:r>
            <a:r>
              <a:rPr sz="2200" spc="-5" dirty="0">
                <a:latin typeface="Carlito"/>
                <a:cs typeface="Carlito"/>
              </a:rPr>
              <a:t>with </a:t>
            </a:r>
            <a:r>
              <a:rPr sz="2200" spc="-10" dirty="0">
                <a:latin typeface="Carlito"/>
                <a:cs typeface="Carlito"/>
              </a:rPr>
              <a:t>Space</a:t>
            </a:r>
            <a:r>
              <a:rPr sz="2200" spc="60" dirty="0">
                <a:latin typeface="Carlito"/>
                <a:cs typeface="Carlito"/>
              </a:rPr>
              <a:t> </a:t>
            </a:r>
            <a:r>
              <a:rPr sz="2200" spc="-5" dirty="0">
                <a:latin typeface="Carlito"/>
                <a:cs typeface="Carlito"/>
              </a:rPr>
              <a:t>X</a:t>
            </a:r>
            <a:endParaRPr sz="2200" dirty="0">
              <a:latin typeface="Carlito"/>
              <a:cs typeface="Carlito"/>
            </a:endParaRPr>
          </a:p>
          <a:p>
            <a:pPr>
              <a:lnSpc>
                <a:spcPct val="100000"/>
              </a:lnSpc>
              <a:buClr>
                <a:srgbClr val="BB562C"/>
              </a:buClr>
              <a:buFont typeface="Arial"/>
              <a:buChar char="•"/>
            </a:pPr>
            <a:endParaRPr sz="2500" dirty="0">
              <a:latin typeface="Carlito"/>
              <a:cs typeface="Carlito"/>
            </a:endParaRPr>
          </a:p>
          <a:p>
            <a:pPr>
              <a:lnSpc>
                <a:spcPct val="100000"/>
              </a:lnSpc>
              <a:spcBef>
                <a:spcPts val="15"/>
              </a:spcBef>
              <a:buClr>
                <a:srgbClr val="BB562C"/>
              </a:buClr>
              <a:buFont typeface="Arial"/>
              <a:buChar char="•"/>
            </a:pPr>
            <a:endParaRPr sz="3350" dirty="0">
              <a:latin typeface="Carlito"/>
              <a:cs typeface="Carlito"/>
            </a:endParaRPr>
          </a:p>
          <a:p>
            <a:pPr marL="144780">
              <a:lnSpc>
                <a:spcPct val="100000"/>
              </a:lnSpc>
            </a:pPr>
            <a:r>
              <a:rPr sz="3000" spc="-20" dirty="0">
                <a:uFill>
                  <a:solidFill>
                    <a:srgbClr val="BB562C"/>
                  </a:solidFill>
                </a:uFill>
                <a:latin typeface="Carlito"/>
                <a:cs typeface="Carlito"/>
              </a:rPr>
              <a:t>Problem:</a:t>
            </a:r>
            <a:endParaRPr sz="3000" dirty="0">
              <a:latin typeface="Carlito"/>
              <a:cs typeface="Carlito"/>
            </a:endParaRPr>
          </a:p>
          <a:p>
            <a:pPr marL="240665" marR="591185" indent="-240665">
              <a:lnSpc>
                <a:spcPts val="2510"/>
              </a:lnSpc>
              <a:spcBef>
                <a:spcPts val="900"/>
              </a:spcBef>
              <a:buFont typeface="Arial"/>
              <a:buChar char="•"/>
              <a:tabLst>
                <a:tab pos="240665" algn="l"/>
                <a:tab pos="241300" algn="l"/>
              </a:tabLst>
            </a:pPr>
            <a:r>
              <a:rPr sz="2200" spc="-10" dirty="0">
                <a:latin typeface="Carlito"/>
                <a:cs typeface="Carlito"/>
              </a:rPr>
              <a:t>Space </a:t>
            </a:r>
            <a:r>
              <a:rPr sz="2200" spc="-5" dirty="0">
                <a:latin typeface="Carlito"/>
                <a:cs typeface="Carlito"/>
              </a:rPr>
              <a:t>Y </a:t>
            </a:r>
            <a:r>
              <a:rPr sz="2200" spc="-25" dirty="0">
                <a:latin typeface="Carlito"/>
                <a:cs typeface="Carlito"/>
              </a:rPr>
              <a:t>tasks </a:t>
            </a:r>
            <a:r>
              <a:rPr sz="2200" spc="-5" dirty="0">
                <a:latin typeface="Carlito"/>
                <a:cs typeface="Carlito"/>
              </a:rPr>
              <a:t>us </a:t>
            </a:r>
            <a:r>
              <a:rPr sz="2200" spc="-30" dirty="0">
                <a:latin typeface="Carlito"/>
                <a:cs typeface="Carlito"/>
              </a:rPr>
              <a:t>to </a:t>
            </a:r>
            <a:r>
              <a:rPr sz="2200" spc="-25" dirty="0">
                <a:latin typeface="Carlito"/>
                <a:cs typeface="Carlito"/>
              </a:rPr>
              <a:t>train </a:t>
            </a:r>
            <a:r>
              <a:rPr sz="2200" spc="-5" dirty="0">
                <a:latin typeface="Carlito"/>
                <a:cs typeface="Carlito"/>
              </a:rPr>
              <a:t>a machine learning model </a:t>
            </a:r>
            <a:r>
              <a:rPr sz="2200" spc="-60" dirty="0">
                <a:latin typeface="Carlito"/>
                <a:cs typeface="Carlito"/>
              </a:rPr>
              <a:t>to  </a:t>
            </a:r>
            <a:r>
              <a:rPr sz="2200" spc="-20" dirty="0">
                <a:latin typeface="Carlito"/>
                <a:cs typeface="Carlito"/>
              </a:rPr>
              <a:t>predict successful </a:t>
            </a:r>
            <a:r>
              <a:rPr sz="2200" spc="-25" dirty="0">
                <a:latin typeface="Carlito"/>
                <a:cs typeface="Carlito"/>
              </a:rPr>
              <a:t>Stage </a:t>
            </a:r>
            <a:r>
              <a:rPr sz="2200" spc="-5" dirty="0">
                <a:latin typeface="Carlito"/>
                <a:cs typeface="Carlito"/>
              </a:rPr>
              <a:t>1</a:t>
            </a:r>
            <a:r>
              <a:rPr sz="2200" spc="45" dirty="0">
                <a:latin typeface="Carlito"/>
                <a:cs typeface="Carlito"/>
              </a:rPr>
              <a:t> </a:t>
            </a:r>
            <a:r>
              <a:rPr sz="2200" spc="-25" dirty="0">
                <a:latin typeface="Carlito"/>
                <a:cs typeface="Carlito"/>
              </a:rPr>
              <a:t>recovery</a:t>
            </a:r>
            <a:endParaRPr sz="2200" dirty="0">
              <a:latin typeface="Carlito"/>
              <a:cs typeface="Carlito"/>
            </a:endParaRPr>
          </a:p>
        </p:txBody>
      </p:sp>
    </p:spTree>
    <p:extLst>
      <p:ext uri="{BB962C8B-B14F-4D97-AF65-F5344CB8AC3E}">
        <p14:creationId xmlns:p14="http://schemas.microsoft.com/office/powerpoint/2010/main" val="21133555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900" dirty="0">
                <a:solidFill>
                  <a:srgbClr val="0B49CB"/>
                </a:solidFill>
                <a:latin typeface="Abadi"/>
              </a:rPr>
              <a:t>Highest Success Rate Launch Site</a:t>
            </a:r>
          </a:p>
        </p:txBody>
      </p:sp>
      <p:sp>
        <p:nvSpPr>
          <p:cNvPr id="2" name="object 3">
            <a:extLst>
              <a:ext uri="{FF2B5EF4-FFF2-40B4-BE49-F238E27FC236}">
                <a16:creationId xmlns:a16="http://schemas.microsoft.com/office/drawing/2014/main" id="{33B6409F-AD40-954D-6EC3-25855F7E50D4}"/>
              </a:ext>
            </a:extLst>
          </p:cNvPr>
          <p:cNvSpPr txBox="1"/>
          <p:nvPr/>
        </p:nvSpPr>
        <p:spPr>
          <a:xfrm>
            <a:off x="1176019" y="5068061"/>
            <a:ext cx="9167495" cy="330835"/>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404040"/>
                </a:solidFill>
                <a:latin typeface="Carlito"/>
                <a:cs typeface="Carlito"/>
              </a:rPr>
              <a:t>KSC LC-39A has </a:t>
            </a:r>
            <a:r>
              <a:rPr sz="2000" dirty="0">
                <a:solidFill>
                  <a:srgbClr val="404040"/>
                </a:solidFill>
                <a:latin typeface="Carlito"/>
                <a:cs typeface="Carlito"/>
              </a:rPr>
              <a:t>the </a:t>
            </a:r>
            <a:r>
              <a:rPr sz="2000" spc="-10" dirty="0">
                <a:solidFill>
                  <a:srgbClr val="404040"/>
                </a:solidFill>
                <a:latin typeface="Carlito"/>
                <a:cs typeface="Carlito"/>
              </a:rPr>
              <a:t>highest </a:t>
            </a:r>
            <a:r>
              <a:rPr sz="2000" dirty="0">
                <a:solidFill>
                  <a:srgbClr val="404040"/>
                </a:solidFill>
                <a:latin typeface="Carlito"/>
                <a:cs typeface="Carlito"/>
              </a:rPr>
              <a:t>success </a:t>
            </a:r>
            <a:r>
              <a:rPr sz="2000" spc="-40" dirty="0">
                <a:solidFill>
                  <a:srgbClr val="404040"/>
                </a:solidFill>
                <a:latin typeface="Carlito"/>
                <a:cs typeface="Carlito"/>
              </a:rPr>
              <a:t>rate </a:t>
            </a:r>
            <a:r>
              <a:rPr sz="2000" spc="-5" dirty="0">
                <a:solidFill>
                  <a:srgbClr val="404040"/>
                </a:solidFill>
                <a:latin typeface="Carlito"/>
                <a:cs typeface="Carlito"/>
              </a:rPr>
              <a:t>with </a:t>
            </a:r>
            <a:r>
              <a:rPr sz="2000" dirty="0">
                <a:solidFill>
                  <a:srgbClr val="404040"/>
                </a:solidFill>
                <a:latin typeface="Carlito"/>
                <a:cs typeface="Carlito"/>
              </a:rPr>
              <a:t>10 </a:t>
            </a:r>
            <a:r>
              <a:rPr sz="2000" spc="-5" dirty="0">
                <a:solidFill>
                  <a:srgbClr val="404040"/>
                </a:solidFill>
                <a:latin typeface="Carlito"/>
                <a:cs typeface="Carlito"/>
              </a:rPr>
              <a:t>successful </a:t>
            </a:r>
            <a:r>
              <a:rPr sz="2000" dirty="0">
                <a:solidFill>
                  <a:srgbClr val="404040"/>
                </a:solidFill>
                <a:latin typeface="Carlito"/>
                <a:cs typeface="Carlito"/>
              </a:rPr>
              <a:t>landings and 3 </a:t>
            </a:r>
            <a:r>
              <a:rPr sz="2000" spc="-20" dirty="0">
                <a:solidFill>
                  <a:srgbClr val="404040"/>
                </a:solidFill>
                <a:latin typeface="Carlito"/>
                <a:cs typeface="Carlito"/>
              </a:rPr>
              <a:t>failed</a:t>
            </a:r>
            <a:r>
              <a:rPr sz="2000" spc="-105" dirty="0">
                <a:solidFill>
                  <a:srgbClr val="404040"/>
                </a:solidFill>
                <a:latin typeface="Carlito"/>
                <a:cs typeface="Carlito"/>
              </a:rPr>
              <a:t> </a:t>
            </a:r>
            <a:r>
              <a:rPr sz="2000" dirty="0">
                <a:solidFill>
                  <a:srgbClr val="404040"/>
                </a:solidFill>
                <a:latin typeface="Carlito"/>
                <a:cs typeface="Carlito"/>
              </a:rPr>
              <a:t>landings.</a:t>
            </a:r>
            <a:endParaRPr sz="2000">
              <a:latin typeface="Carlito"/>
              <a:cs typeface="Carlito"/>
            </a:endParaRPr>
          </a:p>
        </p:txBody>
      </p:sp>
      <p:sp>
        <p:nvSpPr>
          <p:cNvPr id="4" name="object 4">
            <a:extLst>
              <a:ext uri="{FF2B5EF4-FFF2-40B4-BE49-F238E27FC236}">
                <a16:creationId xmlns:a16="http://schemas.microsoft.com/office/drawing/2014/main" id="{6308E5E0-9750-3C35-5ED0-5A56EED0E037}"/>
              </a:ext>
            </a:extLst>
          </p:cNvPr>
          <p:cNvSpPr/>
          <p:nvPr/>
        </p:nvSpPr>
        <p:spPr>
          <a:xfrm>
            <a:off x="4811267" y="2243327"/>
            <a:ext cx="2570988" cy="2570988"/>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98267C59-D4D5-B2B6-095F-611B6169DB64}"/>
              </a:ext>
            </a:extLst>
          </p:cNvPr>
          <p:cNvSpPr/>
          <p:nvPr/>
        </p:nvSpPr>
        <p:spPr>
          <a:xfrm>
            <a:off x="1248155" y="2308860"/>
            <a:ext cx="3401568" cy="152400"/>
          </a:xfrm>
          <a:prstGeom prst="rect">
            <a:avLst/>
          </a:prstGeom>
          <a:blipFill>
            <a:blip r:embed="rId4" cstate="print"/>
            <a:stretch>
              <a:fillRect/>
            </a:stretch>
          </a:blipFill>
        </p:spPr>
        <p:txBody>
          <a:bodyPr wrap="square" lIns="0" tIns="0" rIns="0" bIns="0" rtlCol="0"/>
          <a:lstStyle/>
          <a:p>
            <a:endParaRPr/>
          </a:p>
        </p:txBody>
      </p:sp>
      <p:sp>
        <p:nvSpPr>
          <p:cNvPr id="7" name="object 6">
            <a:extLst>
              <a:ext uri="{FF2B5EF4-FFF2-40B4-BE49-F238E27FC236}">
                <a16:creationId xmlns:a16="http://schemas.microsoft.com/office/drawing/2014/main" id="{CBA7880E-531A-3B3D-95DD-2ED060E0ED0D}"/>
              </a:ext>
            </a:extLst>
          </p:cNvPr>
          <p:cNvSpPr/>
          <p:nvPr/>
        </p:nvSpPr>
        <p:spPr>
          <a:xfrm>
            <a:off x="8031480" y="2429255"/>
            <a:ext cx="324611" cy="304800"/>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6200" dirty="0">
                <a:solidFill>
                  <a:srgbClr val="0B49CB"/>
                </a:solidFill>
                <a:latin typeface="Abadi"/>
              </a:rPr>
              <a:t>Payload Mass vs. Success vs. Booster  Version Category</a:t>
            </a:r>
          </a:p>
        </p:txBody>
      </p:sp>
      <p:sp>
        <p:nvSpPr>
          <p:cNvPr id="2" name="object 3">
            <a:extLst>
              <a:ext uri="{FF2B5EF4-FFF2-40B4-BE49-F238E27FC236}">
                <a16:creationId xmlns:a16="http://schemas.microsoft.com/office/drawing/2014/main" id="{AA15660F-5700-3522-BD27-45F4DA904087}"/>
              </a:ext>
            </a:extLst>
          </p:cNvPr>
          <p:cNvSpPr txBox="1"/>
          <p:nvPr/>
        </p:nvSpPr>
        <p:spPr>
          <a:xfrm>
            <a:off x="1084275" y="4868926"/>
            <a:ext cx="9767570" cy="1169670"/>
          </a:xfrm>
          <a:prstGeom prst="rect">
            <a:avLst/>
          </a:prstGeom>
        </p:spPr>
        <p:txBody>
          <a:bodyPr vert="horz" wrap="square" lIns="0" tIns="38100" rIns="0" bIns="0" rtlCol="0">
            <a:spAutoFit/>
          </a:bodyPr>
          <a:lstStyle/>
          <a:p>
            <a:pPr marL="12700" marR="5080">
              <a:lnSpc>
                <a:spcPct val="91700"/>
              </a:lnSpc>
              <a:spcBef>
                <a:spcPts val="300"/>
              </a:spcBef>
            </a:pPr>
            <a:r>
              <a:rPr sz="2000" spc="-5" dirty="0">
                <a:solidFill>
                  <a:srgbClr val="404040"/>
                </a:solidFill>
                <a:latin typeface="Carlito"/>
                <a:cs typeface="Carlito"/>
              </a:rPr>
              <a:t>Plotly dashboard has </a:t>
            </a:r>
            <a:r>
              <a:rPr sz="2000" dirty="0">
                <a:solidFill>
                  <a:srgbClr val="404040"/>
                </a:solidFill>
                <a:latin typeface="Carlito"/>
                <a:cs typeface="Carlito"/>
              </a:rPr>
              <a:t>a </a:t>
            </a:r>
            <a:r>
              <a:rPr sz="2000" spc="-25" dirty="0">
                <a:solidFill>
                  <a:srgbClr val="404040"/>
                </a:solidFill>
                <a:latin typeface="Carlito"/>
                <a:cs typeface="Carlito"/>
              </a:rPr>
              <a:t>Payload </a:t>
            </a:r>
            <a:r>
              <a:rPr sz="2000" spc="-20" dirty="0">
                <a:solidFill>
                  <a:srgbClr val="404040"/>
                </a:solidFill>
                <a:latin typeface="Carlito"/>
                <a:cs typeface="Carlito"/>
              </a:rPr>
              <a:t>range </a:t>
            </a:r>
            <a:r>
              <a:rPr sz="2000" spc="-60" dirty="0">
                <a:solidFill>
                  <a:srgbClr val="404040"/>
                </a:solidFill>
                <a:latin typeface="Carlito"/>
                <a:cs typeface="Carlito"/>
              </a:rPr>
              <a:t>selector. </a:t>
            </a:r>
            <a:r>
              <a:rPr sz="2000" spc="-65" dirty="0">
                <a:solidFill>
                  <a:srgbClr val="404040"/>
                </a:solidFill>
                <a:latin typeface="Carlito"/>
                <a:cs typeface="Carlito"/>
              </a:rPr>
              <a:t>However, </a:t>
            </a:r>
            <a:r>
              <a:rPr sz="2000" dirty="0">
                <a:solidFill>
                  <a:srgbClr val="404040"/>
                </a:solidFill>
                <a:latin typeface="Carlito"/>
                <a:cs typeface="Carlito"/>
              </a:rPr>
              <a:t>this </a:t>
            </a:r>
            <a:r>
              <a:rPr sz="2000" spc="-5" dirty="0">
                <a:solidFill>
                  <a:srgbClr val="404040"/>
                </a:solidFill>
                <a:latin typeface="Carlito"/>
                <a:cs typeface="Carlito"/>
              </a:rPr>
              <a:t>is </a:t>
            </a:r>
            <a:r>
              <a:rPr sz="2000" spc="-10" dirty="0">
                <a:solidFill>
                  <a:srgbClr val="404040"/>
                </a:solidFill>
                <a:latin typeface="Carlito"/>
                <a:cs typeface="Carlito"/>
              </a:rPr>
              <a:t>set </a:t>
            </a:r>
            <a:r>
              <a:rPr sz="2000" spc="-20" dirty="0">
                <a:solidFill>
                  <a:srgbClr val="404040"/>
                </a:solidFill>
                <a:latin typeface="Carlito"/>
                <a:cs typeface="Carlito"/>
              </a:rPr>
              <a:t>from </a:t>
            </a:r>
            <a:r>
              <a:rPr sz="2000" dirty="0">
                <a:solidFill>
                  <a:srgbClr val="404040"/>
                </a:solidFill>
                <a:latin typeface="Carlito"/>
                <a:cs typeface="Carlito"/>
              </a:rPr>
              <a:t>0-10000 </a:t>
            </a:r>
            <a:r>
              <a:rPr sz="2000" spc="-20" dirty="0">
                <a:solidFill>
                  <a:srgbClr val="404040"/>
                </a:solidFill>
                <a:latin typeface="Carlito"/>
                <a:cs typeface="Carlito"/>
              </a:rPr>
              <a:t>instead </a:t>
            </a:r>
            <a:r>
              <a:rPr sz="2000" spc="-5" dirty="0">
                <a:solidFill>
                  <a:srgbClr val="404040"/>
                </a:solidFill>
                <a:latin typeface="Carlito"/>
                <a:cs typeface="Carlito"/>
              </a:rPr>
              <a:t>of </a:t>
            </a:r>
            <a:r>
              <a:rPr sz="2000" dirty="0">
                <a:solidFill>
                  <a:srgbClr val="404040"/>
                </a:solidFill>
                <a:latin typeface="Carlito"/>
                <a:cs typeface="Carlito"/>
              </a:rPr>
              <a:t>the  </a:t>
            </a:r>
            <a:r>
              <a:rPr sz="2000" spc="-20" dirty="0">
                <a:solidFill>
                  <a:srgbClr val="404040"/>
                </a:solidFill>
                <a:latin typeface="Carlito"/>
                <a:cs typeface="Carlito"/>
              </a:rPr>
              <a:t>max </a:t>
            </a:r>
            <a:r>
              <a:rPr sz="2000" spc="-25" dirty="0">
                <a:solidFill>
                  <a:srgbClr val="404040"/>
                </a:solidFill>
                <a:latin typeface="Carlito"/>
                <a:cs typeface="Carlito"/>
              </a:rPr>
              <a:t>Payload </a:t>
            </a:r>
            <a:r>
              <a:rPr sz="2000" spc="-5" dirty="0">
                <a:solidFill>
                  <a:srgbClr val="404040"/>
                </a:solidFill>
                <a:latin typeface="Carlito"/>
                <a:cs typeface="Carlito"/>
              </a:rPr>
              <a:t>of </a:t>
            </a:r>
            <a:r>
              <a:rPr sz="2000" dirty="0">
                <a:solidFill>
                  <a:srgbClr val="404040"/>
                </a:solidFill>
                <a:latin typeface="Carlito"/>
                <a:cs typeface="Carlito"/>
              </a:rPr>
              <a:t>15600. </a:t>
            </a:r>
            <a:r>
              <a:rPr sz="2000" spc="-5" dirty="0">
                <a:solidFill>
                  <a:srgbClr val="404040"/>
                </a:solidFill>
                <a:latin typeface="Carlito"/>
                <a:cs typeface="Carlito"/>
              </a:rPr>
              <a:t>Class </a:t>
            </a:r>
            <a:r>
              <a:rPr sz="2000" spc="-20" dirty="0">
                <a:solidFill>
                  <a:srgbClr val="404040"/>
                </a:solidFill>
                <a:latin typeface="Carlito"/>
                <a:cs typeface="Carlito"/>
              </a:rPr>
              <a:t>indicates </a:t>
            </a:r>
            <a:r>
              <a:rPr sz="2000" dirty="0">
                <a:solidFill>
                  <a:srgbClr val="404040"/>
                </a:solidFill>
                <a:latin typeface="Carlito"/>
                <a:cs typeface="Carlito"/>
              </a:rPr>
              <a:t>1 </a:t>
            </a:r>
            <a:r>
              <a:rPr sz="2000" spc="-30" dirty="0">
                <a:solidFill>
                  <a:srgbClr val="404040"/>
                </a:solidFill>
                <a:latin typeface="Carlito"/>
                <a:cs typeface="Carlito"/>
              </a:rPr>
              <a:t>for </a:t>
            </a:r>
            <a:r>
              <a:rPr sz="2000" spc="-5" dirty="0">
                <a:solidFill>
                  <a:srgbClr val="404040"/>
                </a:solidFill>
                <a:latin typeface="Carlito"/>
                <a:cs typeface="Carlito"/>
              </a:rPr>
              <a:t>successful </a:t>
            </a:r>
            <a:r>
              <a:rPr sz="2000" dirty="0">
                <a:solidFill>
                  <a:srgbClr val="404040"/>
                </a:solidFill>
                <a:latin typeface="Carlito"/>
                <a:cs typeface="Carlito"/>
              </a:rPr>
              <a:t>landing and 0 </a:t>
            </a:r>
            <a:r>
              <a:rPr sz="2000" spc="-30" dirty="0">
                <a:solidFill>
                  <a:srgbClr val="404040"/>
                </a:solidFill>
                <a:latin typeface="Carlito"/>
                <a:cs typeface="Carlito"/>
              </a:rPr>
              <a:t>for </a:t>
            </a:r>
            <a:r>
              <a:rPr sz="2000" spc="-20" dirty="0">
                <a:solidFill>
                  <a:srgbClr val="404040"/>
                </a:solidFill>
                <a:latin typeface="Carlito"/>
                <a:cs typeface="Carlito"/>
              </a:rPr>
              <a:t>failure. </a:t>
            </a:r>
            <a:r>
              <a:rPr sz="2000" spc="-25" dirty="0">
                <a:solidFill>
                  <a:srgbClr val="404040"/>
                </a:solidFill>
                <a:latin typeface="Carlito"/>
                <a:cs typeface="Carlito"/>
              </a:rPr>
              <a:t>Scatter </a:t>
            </a:r>
            <a:r>
              <a:rPr sz="2000" spc="-5" dirty="0">
                <a:solidFill>
                  <a:srgbClr val="404040"/>
                </a:solidFill>
                <a:latin typeface="Carlito"/>
                <a:cs typeface="Carlito"/>
              </a:rPr>
              <a:t>plot also  accounts </a:t>
            </a:r>
            <a:r>
              <a:rPr sz="2000" spc="-25" dirty="0">
                <a:solidFill>
                  <a:srgbClr val="404040"/>
                </a:solidFill>
                <a:latin typeface="Carlito"/>
                <a:cs typeface="Carlito"/>
              </a:rPr>
              <a:t>for </a:t>
            </a:r>
            <a:r>
              <a:rPr sz="2000" spc="-20" dirty="0">
                <a:solidFill>
                  <a:srgbClr val="404040"/>
                </a:solidFill>
                <a:latin typeface="Carlito"/>
                <a:cs typeface="Carlito"/>
              </a:rPr>
              <a:t>booster </a:t>
            </a:r>
            <a:r>
              <a:rPr sz="2000" spc="-25" dirty="0">
                <a:solidFill>
                  <a:srgbClr val="404040"/>
                </a:solidFill>
                <a:latin typeface="Carlito"/>
                <a:cs typeface="Carlito"/>
              </a:rPr>
              <a:t>version </a:t>
            </a:r>
            <a:r>
              <a:rPr sz="2000" spc="-20" dirty="0">
                <a:solidFill>
                  <a:srgbClr val="404040"/>
                </a:solidFill>
                <a:latin typeface="Carlito"/>
                <a:cs typeface="Carlito"/>
              </a:rPr>
              <a:t>category </a:t>
            </a:r>
            <a:r>
              <a:rPr sz="2000" spc="-5" dirty="0">
                <a:solidFill>
                  <a:srgbClr val="404040"/>
                </a:solidFill>
                <a:latin typeface="Carlito"/>
                <a:cs typeface="Carlito"/>
              </a:rPr>
              <a:t>in color </a:t>
            </a:r>
            <a:r>
              <a:rPr sz="2000" dirty="0">
                <a:solidFill>
                  <a:srgbClr val="404040"/>
                </a:solidFill>
                <a:latin typeface="Carlito"/>
                <a:cs typeface="Carlito"/>
              </a:rPr>
              <a:t>and number </a:t>
            </a:r>
            <a:r>
              <a:rPr sz="2000" spc="-5" dirty="0">
                <a:solidFill>
                  <a:srgbClr val="404040"/>
                </a:solidFill>
                <a:latin typeface="Carlito"/>
                <a:cs typeface="Carlito"/>
              </a:rPr>
              <a:t>of </a:t>
            </a:r>
            <a:r>
              <a:rPr sz="2000" dirty="0">
                <a:solidFill>
                  <a:srgbClr val="404040"/>
                </a:solidFill>
                <a:latin typeface="Carlito"/>
                <a:cs typeface="Carlito"/>
              </a:rPr>
              <a:t>launches </a:t>
            </a:r>
            <a:r>
              <a:rPr sz="2000" spc="-5" dirty="0">
                <a:solidFill>
                  <a:srgbClr val="404040"/>
                </a:solidFill>
                <a:latin typeface="Carlito"/>
                <a:cs typeface="Carlito"/>
              </a:rPr>
              <a:t>in </a:t>
            </a:r>
            <a:r>
              <a:rPr sz="2000" spc="-15" dirty="0">
                <a:solidFill>
                  <a:srgbClr val="404040"/>
                </a:solidFill>
                <a:latin typeface="Carlito"/>
                <a:cs typeface="Carlito"/>
              </a:rPr>
              <a:t>point </a:t>
            </a:r>
            <a:r>
              <a:rPr sz="2000" spc="-25" dirty="0">
                <a:solidFill>
                  <a:srgbClr val="404040"/>
                </a:solidFill>
                <a:latin typeface="Carlito"/>
                <a:cs typeface="Carlito"/>
              </a:rPr>
              <a:t>size. </a:t>
            </a:r>
            <a:r>
              <a:rPr sz="2000" spc="-5" dirty="0">
                <a:solidFill>
                  <a:srgbClr val="404040"/>
                </a:solidFill>
                <a:latin typeface="Carlito"/>
                <a:cs typeface="Carlito"/>
              </a:rPr>
              <a:t>In </a:t>
            </a:r>
            <a:r>
              <a:rPr sz="2000" dirty="0">
                <a:solidFill>
                  <a:srgbClr val="404040"/>
                </a:solidFill>
                <a:latin typeface="Carlito"/>
                <a:cs typeface="Carlito"/>
              </a:rPr>
              <a:t>this  </a:t>
            </a:r>
            <a:r>
              <a:rPr sz="2000" spc="-5" dirty="0">
                <a:solidFill>
                  <a:srgbClr val="404040"/>
                </a:solidFill>
                <a:latin typeface="Carlito"/>
                <a:cs typeface="Carlito"/>
              </a:rPr>
              <a:t>particular </a:t>
            </a:r>
            <a:r>
              <a:rPr sz="2000" spc="-20" dirty="0">
                <a:solidFill>
                  <a:srgbClr val="404040"/>
                </a:solidFill>
                <a:latin typeface="Carlito"/>
                <a:cs typeface="Carlito"/>
              </a:rPr>
              <a:t>range </a:t>
            </a:r>
            <a:r>
              <a:rPr sz="2000" spc="-5" dirty="0">
                <a:solidFill>
                  <a:srgbClr val="404040"/>
                </a:solidFill>
                <a:latin typeface="Carlito"/>
                <a:cs typeface="Carlito"/>
              </a:rPr>
              <a:t>of </a:t>
            </a:r>
            <a:r>
              <a:rPr sz="2000" dirty="0">
                <a:solidFill>
                  <a:srgbClr val="404040"/>
                </a:solidFill>
                <a:latin typeface="Carlito"/>
                <a:cs typeface="Carlito"/>
              </a:rPr>
              <a:t>0-6000, </a:t>
            </a:r>
            <a:r>
              <a:rPr sz="2000" spc="-20" dirty="0">
                <a:solidFill>
                  <a:srgbClr val="404040"/>
                </a:solidFill>
                <a:latin typeface="Carlito"/>
                <a:cs typeface="Carlito"/>
              </a:rPr>
              <a:t>interestingly </a:t>
            </a:r>
            <a:r>
              <a:rPr sz="2000" spc="-5" dirty="0">
                <a:solidFill>
                  <a:srgbClr val="404040"/>
                </a:solidFill>
                <a:latin typeface="Carlito"/>
                <a:cs typeface="Carlito"/>
              </a:rPr>
              <a:t>there </a:t>
            </a:r>
            <a:r>
              <a:rPr sz="2000" spc="-20" dirty="0">
                <a:solidFill>
                  <a:srgbClr val="404040"/>
                </a:solidFill>
                <a:latin typeface="Carlito"/>
                <a:cs typeface="Carlito"/>
              </a:rPr>
              <a:t>are two failed </a:t>
            </a:r>
            <a:r>
              <a:rPr sz="2000" dirty="0">
                <a:solidFill>
                  <a:srgbClr val="404040"/>
                </a:solidFill>
                <a:latin typeface="Carlito"/>
                <a:cs typeface="Carlito"/>
              </a:rPr>
              <a:t>landings </a:t>
            </a:r>
            <a:r>
              <a:rPr sz="2000" spc="-5" dirty="0">
                <a:solidFill>
                  <a:srgbClr val="404040"/>
                </a:solidFill>
                <a:latin typeface="Carlito"/>
                <a:cs typeface="Carlito"/>
              </a:rPr>
              <a:t>with payloads of </a:t>
            </a:r>
            <a:r>
              <a:rPr sz="2000" spc="-45" dirty="0">
                <a:solidFill>
                  <a:srgbClr val="404040"/>
                </a:solidFill>
                <a:latin typeface="Carlito"/>
                <a:cs typeface="Carlito"/>
              </a:rPr>
              <a:t>zero</a:t>
            </a:r>
            <a:r>
              <a:rPr sz="2000" spc="-30" dirty="0">
                <a:solidFill>
                  <a:srgbClr val="404040"/>
                </a:solidFill>
                <a:latin typeface="Carlito"/>
                <a:cs typeface="Carlito"/>
              </a:rPr>
              <a:t> </a:t>
            </a:r>
            <a:r>
              <a:rPr sz="2000" dirty="0">
                <a:solidFill>
                  <a:srgbClr val="404040"/>
                </a:solidFill>
                <a:latin typeface="Carlito"/>
                <a:cs typeface="Carlito"/>
              </a:rPr>
              <a:t>kg.</a:t>
            </a:r>
            <a:endParaRPr sz="2000">
              <a:latin typeface="Carlito"/>
              <a:cs typeface="Carlito"/>
            </a:endParaRPr>
          </a:p>
        </p:txBody>
      </p:sp>
      <p:sp>
        <p:nvSpPr>
          <p:cNvPr id="4" name="object 4">
            <a:extLst>
              <a:ext uri="{FF2B5EF4-FFF2-40B4-BE49-F238E27FC236}">
                <a16:creationId xmlns:a16="http://schemas.microsoft.com/office/drawing/2014/main" id="{5C61CEB3-EC95-7956-B513-7C4D2EF1806C}"/>
              </a:ext>
            </a:extLst>
          </p:cNvPr>
          <p:cNvSpPr/>
          <p:nvPr/>
        </p:nvSpPr>
        <p:spPr>
          <a:xfrm>
            <a:off x="417958" y="1774321"/>
            <a:ext cx="11568046" cy="298156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2" name="object 6">
            <a:extLst>
              <a:ext uri="{FF2B5EF4-FFF2-40B4-BE49-F238E27FC236}">
                <a16:creationId xmlns:a16="http://schemas.microsoft.com/office/drawing/2014/main" id="{F61698DF-24A5-E3BC-B73E-A6886949A295}"/>
              </a:ext>
            </a:extLst>
          </p:cNvPr>
          <p:cNvSpPr txBox="1"/>
          <p:nvPr/>
        </p:nvSpPr>
        <p:spPr>
          <a:xfrm>
            <a:off x="1176019" y="5000396"/>
            <a:ext cx="9213215" cy="1184275"/>
          </a:xfrm>
          <a:prstGeom prst="rect">
            <a:avLst/>
          </a:prstGeom>
        </p:spPr>
        <p:txBody>
          <a:bodyPr vert="horz" wrap="square" lIns="0" tIns="12700" rIns="0" bIns="0" rtlCol="0">
            <a:spAutoFit/>
          </a:bodyPr>
          <a:lstStyle/>
          <a:p>
            <a:pPr marL="12700" marR="2860040">
              <a:lnSpc>
                <a:spcPct val="120700"/>
              </a:lnSpc>
              <a:spcBef>
                <a:spcPts val="100"/>
              </a:spcBef>
            </a:pPr>
            <a:r>
              <a:rPr sz="1600" spc="-5" dirty="0">
                <a:latin typeface="Carlito"/>
                <a:cs typeface="Carlito"/>
              </a:rPr>
              <a:t>All models had virtually the </a:t>
            </a:r>
            <a:r>
              <a:rPr sz="1600" spc="-10" dirty="0">
                <a:latin typeface="Carlito"/>
                <a:cs typeface="Carlito"/>
              </a:rPr>
              <a:t>same </a:t>
            </a:r>
            <a:r>
              <a:rPr sz="1600" spc="-20" dirty="0">
                <a:latin typeface="Carlito"/>
                <a:cs typeface="Carlito"/>
              </a:rPr>
              <a:t>accuracy </a:t>
            </a:r>
            <a:r>
              <a:rPr sz="1600" spc="-5" dirty="0">
                <a:latin typeface="Carlito"/>
                <a:cs typeface="Carlito"/>
              </a:rPr>
              <a:t>on the </a:t>
            </a:r>
            <a:r>
              <a:rPr sz="1600" spc="-20" dirty="0">
                <a:latin typeface="Carlito"/>
                <a:cs typeface="Carlito"/>
              </a:rPr>
              <a:t>test set </a:t>
            </a:r>
            <a:r>
              <a:rPr sz="1600" spc="-15" dirty="0">
                <a:latin typeface="Carlito"/>
                <a:cs typeface="Carlito"/>
              </a:rPr>
              <a:t>at </a:t>
            </a:r>
            <a:r>
              <a:rPr sz="1600" spc="-20" dirty="0">
                <a:latin typeface="Carlito"/>
                <a:cs typeface="Carlito"/>
              </a:rPr>
              <a:t>83.33% </a:t>
            </a:r>
            <a:r>
              <a:rPr sz="1600" spc="-45" dirty="0">
                <a:latin typeface="Carlito"/>
                <a:cs typeface="Carlito"/>
              </a:rPr>
              <a:t>accuracy.  </a:t>
            </a:r>
            <a:r>
              <a:rPr sz="1600" dirty="0">
                <a:latin typeface="Carlito"/>
                <a:cs typeface="Carlito"/>
              </a:rPr>
              <a:t>It </a:t>
            </a:r>
            <a:r>
              <a:rPr sz="1600" spc="-5" dirty="0">
                <a:latin typeface="Carlito"/>
                <a:cs typeface="Carlito"/>
              </a:rPr>
              <a:t>should be </a:t>
            </a:r>
            <a:r>
              <a:rPr sz="1600" spc="-15" dirty="0">
                <a:latin typeface="Carlito"/>
                <a:cs typeface="Carlito"/>
              </a:rPr>
              <a:t>noted </a:t>
            </a:r>
            <a:r>
              <a:rPr sz="1600" spc="-10" dirty="0">
                <a:latin typeface="Carlito"/>
                <a:cs typeface="Carlito"/>
              </a:rPr>
              <a:t>that </a:t>
            </a:r>
            <a:r>
              <a:rPr sz="1600" spc="-20" dirty="0">
                <a:latin typeface="Carlito"/>
                <a:cs typeface="Carlito"/>
              </a:rPr>
              <a:t>test size </a:t>
            </a:r>
            <a:r>
              <a:rPr sz="1600" dirty="0">
                <a:latin typeface="Carlito"/>
                <a:cs typeface="Carlito"/>
              </a:rPr>
              <a:t>is </a:t>
            </a:r>
            <a:r>
              <a:rPr sz="1600" spc="-5" dirty="0">
                <a:latin typeface="Carlito"/>
                <a:cs typeface="Carlito"/>
              </a:rPr>
              <a:t>small </a:t>
            </a:r>
            <a:r>
              <a:rPr sz="1600" spc="-15" dirty="0">
                <a:latin typeface="Carlito"/>
                <a:cs typeface="Carlito"/>
              </a:rPr>
              <a:t>at </a:t>
            </a:r>
            <a:r>
              <a:rPr sz="1600" spc="-5" dirty="0">
                <a:latin typeface="Carlito"/>
                <a:cs typeface="Carlito"/>
              </a:rPr>
              <a:t>only </a:t>
            </a:r>
            <a:r>
              <a:rPr sz="1600" spc="-10" dirty="0">
                <a:latin typeface="Carlito"/>
                <a:cs typeface="Carlito"/>
              </a:rPr>
              <a:t>sample </a:t>
            </a:r>
            <a:r>
              <a:rPr sz="1600" spc="-20" dirty="0">
                <a:latin typeface="Carlito"/>
                <a:cs typeface="Carlito"/>
              </a:rPr>
              <a:t>size </a:t>
            </a:r>
            <a:r>
              <a:rPr sz="1600" spc="-5" dirty="0">
                <a:latin typeface="Carlito"/>
                <a:cs typeface="Carlito"/>
              </a:rPr>
              <a:t>of</a:t>
            </a:r>
            <a:r>
              <a:rPr sz="1600" spc="-204" dirty="0">
                <a:latin typeface="Carlito"/>
                <a:cs typeface="Carlito"/>
              </a:rPr>
              <a:t> </a:t>
            </a:r>
            <a:r>
              <a:rPr sz="1600" spc="-10" dirty="0">
                <a:latin typeface="Carlito"/>
                <a:cs typeface="Carlito"/>
              </a:rPr>
              <a:t>18.</a:t>
            </a:r>
            <a:endParaRPr sz="1600" dirty="0">
              <a:latin typeface="Carlito"/>
              <a:cs typeface="Carlito"/>
            </a:endParaRPr>
          </a:p>
          <a:p>
            <a:pPr marL="12700">
              <a:lnSpc>
                <a:spcPct val="100000"/>
              </a:lnSpc>
              <a:spcBef>
                <a:spcPts val="250"/>
              </a:spcBef>
            </a:pPr>
            <a:r>
              <a:rPr sz="1600" spc="-5" dirty="0">
                <a:latin typeface="Carlito"/>
                <a:cs typeface="Carlito"/>
              </a:rPr>
              <a:t>This </a:t>
            </a:r>
            <a:r>
              <a:rPr sz="1600" spc="-20" dirty="0">
                <a:latin typeface="Carlito"/>
                <a:cs typeface="Carlito"/>
              </a:rPr>
              <a:t>can cause large variance </a:t>
            </a:r>
            <a:r>
              <a:rPr sz="1600" dirty="0">
                <a:latin typeface="Carlito"/>
                <a:cs typeface="Carlito"/>
              </a:rPr>
              <a:t>in </a:t>
            </a:r>
            <a:r>
              <a:rPr sz="1600" spc="-20" dirty="0">
                <a:latin typeface="Carlito"/>
                <a:cs typeface="Carlito"/>
              </a:rPr>
              <a:t>accuracy results, </a:t>
            </a:r>
            <a:r>
              <a:rPr sz="1600" spc="-15" dirty="0">
                <a:latin typeface="Carlito"/>
                <a:cs typeface="Carlito"/>
              </a:rPr>
              <a:t>such </a:t>
            </a:r>
            <a:r>
              <a:rPr sz="1600" spc="-5" dirty="0">
                <a:latin typeface="Carlito"/>
                <a:cs typeface="Carlito"/>
              </a:rPr>
              <a:t>as those in </a:t>
            </a:r>
            <a:r>
              <a:rPr sz="1600" spc="-15" dirty="0">
                <a:latin typeface="Carlito"/>
                <a:cs typeface="Carlito"/>
              </a:rPr>
              <a:t>Decision </a:t>
            </a:r>
            <a:r>
              <a:rPr sz="1600" spc="-65" dirty="0">
                <a:latin typeface="Carlito"/>
                <a:cs typeface="Carlito"/>
              </a:rPr>
              <a:t>Tree </a:t>
            </a:r>
            <a:r>
              <a:rPr sz="1600" spc="-10" dirty="0">
                <a:latin typeface="Carlito"/>
                <a:cs typeface="Carlito"/>
              </a:rPr>
              <a:t>Classifier </a:t>
            </a:r>
            <a:r>
              <a:rPr sz="1600" spc="-5" dirty="0">
                <a:latin typeface="Carlito"/>
                <a:cs typeface="Carlito"/>
              </a:rPr>
              <a:t>model in </a:t>
            </a:r>
            <a:r>
              <a:rPr sz="1600" spc="-25" dirty="0">
                <a:latin typeface="Carlito"/>
                <a:cs typeface="Carlito"/>
              </a:rPr>
              <a:t>repeated</a:t>
            </a:r>
            <a:r>
              <a:rPr sz="1600" spc="60" dirty="0">
                <a:latin typeface="Carlito"/>
                <a:cs typeface="Carlito"/>
              </a:rPr>
              <a:t> </a:t>
            </a:r>
            <a:r>
              <a:rPr sz="1600" spc="-15" dirty="0">
                <a:latin typeface="Carlito"/>
                <a:cs typeface="Carlito"/>
              </a:rPr>
              <a:t>runs.</a:t>
            </a:r>
            <a:endParaRPr sz="1600" dirty="0">
              <a:latin typeface="Carlito"/>
              <a:cs typeface="Carlito"/>
            </a:endParaRPr>
          </a:p>
          <a:p>
            <a:pPr marL="12700">
              <a:lnSpc>
                <a:spcPct val="100000"/>
              </a:lnSpc>
              <a:spcBef>
                <a:spcPts val="400"/>
              </a:spcBef>
            </a:pPr>
            <a:r>
              <a:rPr sz="1600" spc="-55" dirty="0">
                <a:latin typeface="Carlito"/>
                <a:cs typeface="Carlito"/>
              </a:rPr>
              <a:t>We </a:t>
            </a:r>
            <a:r>
              <a:rPr sz="1600" spc="-20" dirty="0">
                <a:latin typeface="Carlito"/>
                <a:cs typeface="Carlito"/>
              </a:rPr>
              <a:t>likely </a:t>
            </a:r>
            <a:r>
              <a:rPr sz="1600" spc="-15" dirty="0">
                <a:latin typeface="Carlito"/>
                <a:cs typeface="Carlito"/>
              </a:rPr>
              <a:t>need </a:t>
            </a:r>
            <a:r>
              <a:rPr sz="1600" spc="-25" dirty="0">
                <a:latin typeface="Carlito"/>
                <a:cs typeface="Carlito"/>
              </a:rPr>
              <a:t>more data </a:t>
            </a:r>
            <a:r>
              <a:rPr sz="1600" spc="-15" dirty="0">
                <a:latin typeface="Carlito"/>
                <a:cs typeface="Carlito"/>
              </a:rPr>
              <a:t>to </a:t>
            </a:r>
            <a:r>
              <a:rPr sz="1600" spc="-20" dirty="0">
                <a:latin typeface="Carlito"/>
                <a:cs typeface="Carlito"/>
              </a:rPr>
              <a:t>determine </a:t>
            </a:r>
            <a:r>
              <a:rPr sz="1600" spc="-5" dirty="0">
                <a:latin typeface="Carlito"/>
                <a:cs typeface="Carlito"/>
              </a:rPr>
              <a:t>the </a:t>
            </a:r>
            <a:r>
              <a:rPr sz="1600" spc="-20" dirty="0">
                <a:latin typeface="Carlito"/>
                <a:cs typeface="Carlito"/>
              </a:rPr>
              <a:t>best</a:t>
            </a:r>
            <a:r>
              <a:rPr sz="1600" spc="114" dirty="0">
                <a:latin typeface="Carlito"/>
                <a:cs typeface="Carlito"/>
              </a:rPr>
              <a:t> </a:t>
            </a:r>
            <a:r>
              <a:rPr sz="1600" spc="-15" dirty="0">
                <a:latin typeface="Carlito"/>
                <a:cs typeface="Carlito"/>
              </a:rPr>
              <a:t>model.</a:t>
            </a:r>
            <a:endParaRPr sz="1600" dirty="0">
              <a:latin typeface="Carlito"/>
              <a:cs typeface="Carlito"/>
            </a:endParaRPr>
          </a:p>
        </p:txBody>
      </p:sp>
      <p:sp>
        <p:nvSpPr>
          <p:cNvPr id="3" name="object 7">
            <a:extLst>
              <a:ext uri="{FF2B5EF4-FFF2-40B4-BE49-F238E27FC236}">
                <a16:creationId xmlns:a16="http://schemas.microsoft.com/office/drawing/2014/main" id="{8892FA29-2576-C33C-28B2-990F9434884F}"/>
              </a:ext>
            </a:extLst>
          </p:cNvPr>
          <p:cNvSpPr/>
          <p:nvPr/>
        </p:nvSpPr>
        <p:spPr>
          <a:xfrm>
            <a:off x="3086100" y="1207008"/>
            <a:ext cx="5076444" cy="333756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2" name="object 6">
            <a:extLst>
              <a:ext uri="{FF2B5EF4-FFF2-40B4-BE49-F238E27FC236}">
                <a16:creationId xmlns:a16="http://schemas.microsoft.com/office/drawing/2014/main" id="{3051F247-B94A-EB6A-7F9A-4BE24268C238}"/>
              </a:ext>
            </a:extLst>
          </p:cNvPr>
          <p:cNvSpPr txBox="1"/>
          <p:nvPr/>
        </p:nvSpPr>
        <p:spPr>
          <a:xfrm>
            <a:off x="1049223" y="5054879"/>
            <a:ext cx="8708390" cy="1459865"/>
          </a:xfrm>
          <a:prstGeom prst="rect">
            <a:avLst/>
          </a:prstGeom>
        </p:spPr>
        <p:txBody>
          <a:bodyPr vert="horz" wrap="square" lIns="0" tIns="12700" rIns="0" bIns="0" rtlCol="0">
            <a:spAutoFit/>
          </a:bodyPr>
          <a:lstStyle/>
          <a:p>
            <a:pPr marL="12700" marR="158750">
              <a:lnSpc>
                <a:spcPct val="112500"/>
              </a:lnSpc>
              <a:spcBef>
                <a:spcPts val="100"/>
              </a:spcBef>
            </a:pPr>
            <a:r>
              <a:rPr sz="1600" spc="-5" dirty="0">
                <a:latin typeface="Carlito"/>
                <a:cs typeface="Carlito"/>
              </a:rPr>
              <a:t>Since </a:t>
            </a:r>
            <a:r>
              <a:rPr sz="1600" dirty="0">
                <a:latin typeface="Carlito"/>
                <a:cs typeface="Carlito"/>
              </a:rPr>
              <a:t>all </a:t>
            </a:r>
            <a:r>
              <a:rPr sz="1600" spc="-5" dirty="0">
                <a:latin typeface="Carlito"/>
                <a:cs typeface="Carlito"/>
              </a:rPr>
              <a:t>models </a:t>
            </a:r>
            <a:r>
              <a:rPr sz="1600" spc="-25" dirty="0">
                <a:latin typeface="Carlito"/>
                <a:cs typeface="Carlito"/>
              </a:rPr>
              <a:t>performed </a:t>
            </a:r>
            <a:r>
              <a:rPr sz="1600" spc="-5" dirty="0">
                <a:latin typeface="Carlito"/>
                <a:cs typeface="Carlito"/>
              </a:rPr>
              <a:t>the </a:t>
            </a:r>
            <a:r>
              <a:rPr sz="1600" spc="-10" dirty="0">
                <a:latin typeface="Carlito"/>
                <a:cs typeface="Carlito"/>
              </a:rPr>
              <a:t>same </a:t>
            </a:r>
            <a:r>
              <a:rPr sz="1600" spc="-25" dirty="0">
                <a:latin typeface="Carlito"/>
                <a:cs typeface="Carlito"/>
              </a:rPr>
              <a:t>for </a:t>
            </a:r>
            <a:r>
              <a:rPr sz="1600" spc="-5" dirty="0">
                <a:latin typeface="Carlito"/>
                <a:cs typeface="Carlito"/>
              </a:rPr>
              <a:t>the </a:t>
            </a:r>
            <a:r>
              <a:rPr sz="1600" spc="-20" dirty="0">
                <a:latin typeface="Carlito"/>
                <a:cs typeface="Carlito"/>
              </a:rPr>
              <a:t>test set, </a:t>
            </a:r>
            <a:r>
              <a:rPr sz="1600" spc="-5" dirty="0">
                <a:latin typeface="Carlito"/>
                <a:cs typeface="Carlito"/>
              </a:rPr>
              <a:t>the </a:t>
            </a:r>
            <a:r>
              <a:rPr sz="1600" spc="-20" dirty="0">
                <a:latin typeface="Carlito"/>
                <a:cs typeface="Carlito"/>
              </a:rPr>
              <a:t>confusion </a:t>
            </a:r>
            <a:r>
              <a:rPr sz="1600" spc="-10" dirty="0">
                <a:latin typeface="Carlito"/>
                <a:cs typeface="Carlito"/>
              </a:rPr>
              <a:t>matrix is </a:t>
            </a:r>
            <a:r>
              <a:rPr sz="1600" spc="-5" dirty="0">
                <a:latin typeface="Carlito"/>
                <a:cs typeface="Carlito"/>
              </a:rPr>
              <a:t>the </a:t>
            </a:r>
            <a:r>
              <a:rPr sz="1600" spc="-10" dirty="0">
                <a:latin typeface="Carlito"/>
                <a:cs typeface="Carlito"/>
              </a:rPr>
              <a:t>same </a:t>
            </a:r>
            <a:r>
              <a:rPr sz="1600" spc="-20" dirty="0">
                <a:latin typeface="Carlito"/>
                <a:cs typeface="Carlito"/>
              </a:rPr>
              <a:t>across </a:t>
            </a:r>
            <a:r>
              <a:rPr sz="1600" dirty="0">
                <a:latin typeface="Carlito"/>
                <a:cs typeface="Carlito"/>
              </a:rPr>
              <a:t>all </a:t>
            </a:r>
            <a:r>
              <a:rPr sz="1600" spc="-5" dirty="0">
                <a:latin typeface="Carlito"/>
                <a:cs typeface="Carlito"/>
              </a:rPr>
              <a:t>models.  The </a:t>
            </a:r>
            <a:r>
              <a:rPr sz="1600" spc="-15" dirty="0">
                <a:latin typeface="Carlito"/>
                <a:cs typeface="Carlito"/>
              </a:rPr>
              <a:t>models </a:t>
            </a:r>
            <a:r>
              <a:rPr sz="1600" spc="-20" dirty="0">
                <a:latin typeface="Carlito"/>
                <a:cs typeface="Carlito"/>
              </a:rPr>
              <a:t>predicted </a:t>
            </a:r>
            <a:r>
              <a:rPr sz="1600" spc="-5" dirty="0">
                <a:latin typeface="Carlito"/>
                <a:cs typeface="Carlito"/>
              </a:rPr>
              <a:t>12 </a:t>
            </a:r>
            <a:r>
              <a:rPr sz="1600" spc="-20" dirty="0">
                <a:latin typeface="Carlito"/>
                <a:cs typeface="Carlito"/>
              </a:rPr>
              <a:t>successful </a:t>
            </a:r>
            <a:r>
              <a:rPr sz="1600" spc="-10" dirty="0">
                <a:latin typeface="Carlito"/>
                <a:cs typeface="Carlito"/>
              </a:rPr>
              <a:t>landings </a:t>
            </a:r>
            <a:r>
              <a:rPr sz="1600" spc="-5" dirty="0">
                <a:latin typeface="Carlito"/>
                <a:cs typeface="Carlito"/>
              </a:rPr>
              <a:t>when the true label</a:t>
            </a:r>
            <a:r>
              <a:rPr sz="1600" spc="275" dirty="0">
                <a:latin typeface="Carlito"/>
                <a:cs typeface="Carlito"/>
              </a:rPr>
              <a:t> </a:t>
            </a:r>
            <a:r>
              <a:rPr sz="1600" spc="-20" dirty="0">
                <a:latin typeface="Carlito"/>
                <a:cs typeface="Carlito"/>
              </a:rPr>
              <a:t>was successful </a:t>
            </a:r>
            <a:r>
              <a:rPr sz="1600" spc="-10" dirty="0">
                <a:latin typeface="Carlito"/>
                <a:cs typeface="Carlito"/>
              </a:rPr>
              <a:t>landing.</a:t>
            </a:r>
            <a:endParaRPr sz="1600" dirty="0">
              <a:latin typeface="Carlito"/>
              <a:cs typeface="Carlito"/>
            </a:endParaRPr>
          </a:p>
          <a:p>
            <a:pPr marL="12700">
              <a:lnSpc>
                <a:spcPct val="100000"/>
              </a:lnSpc>
              <a:spcBef>
                <a:spcPts val="405"/>
              </a:spcBef>
            </a:pPr>
            <a:r>
              <a:rPr sz="1600" spc="-5" dirty="0">
                <a:latin typeface="Carlito"/>
                <a:cs typeface="Carlito"/>
              </a:rPr>
              <a:t>The </a:t>
            </a:r>
            <a:r>
              <a:rPr sz="1600" spc="-15" dirty="0">
                <a:latin typeface="Carlito"/>
                <a:cs typeface="Carlito"/>
              </a:rPr>
              <a:t>models </a:t>
            </a:r>
            <a:r>
              <a:rPr sz="1600" spc="-20" dirty="0">
                <a:latin typeface="Carlito"/>
                <a:cs typeface="Carlito"/>
              </a:rPr>
              <a:t>predicted </a:t>
            </a:r>
            <a:r>
              <a:rPr sz="1600" spc="-5" dirty="0">
                <a:latin typeface="Carlito"/>
                <a:cs typeface="Carlito"/>
              </a:rPr>
              <a:t>3 </a:t>
            </a:r>
            <a:r>
              <a:rPr sz="1600" spc="-20" dirty="0">
                <a:latin typeface="Carlito"/>
                <a:cs typeface="Carlito"/>
              </a:rPr>
              <a:t>unsuccessful </a:t>
            </a:r>
            <a:r>
              <a:rPr sz="1600" spc="-10" dirty="0">
                <a:latin typeface="Carlito"/>
                <a:cs typeface="Carlito"/>
              </a:rPr>
              <a:t>landings </a:t>
            </a:r>
            <a:r>
              <a:rPr sz="1600" spc="-5" dirty="0">
                <a:latin typeface="Carlito"/>
                <a:cs typeface="Carlito"/>
              </a:rPr>
              <a:t>when the true label </a:t>
            </a:r>
            <a:r>
              <a:rPr sz="1600" spc="-15" dirty="0">
                <a:latin typeface="Carlito"/>
                <a:cs typeface="Carlito"/>
              </a:rPr>
              <a:t>was </a:t>
            </a:r>
            <a:r>
              <a:rPr sz="1600" spc="-20" dirty="0">
                <a:latin typeface="Carlito"/>
                <a:cs typeface="Carlito"/>
              </a:rPr>
              <a:t>unsuccessful</a:t>
            </a:r>
            <a:r>
              <a:rPr sz="1600" spc="140" dirty="0">
                <a:latin typeface="Carlito"/>
                <a:cs typeface="Carlito"/>
              </a:rPr>
              <a:t> </a:t>
            </a:r>
            <a:r>
              <a:rPr sz="1600" spc="-10" dirty="0">
                <a:latin typeface="Carlito"/>
                <a:cs typeface="Carlito"/>
              </a:rPr>
              <a:t>landing.</a:t>
            </a:r>
            <a:endParaRPr sz="1600" dirty="0">
              <a:latin typeface="Carlito"/>
              <a:cs typeface="Carlito"/>
            </a:endParaRPr>
          </a:p>
          <a:p>
            <a:pPr marL="12700" marR="5080">
              <a:lnSpc>
                <a:spcPts val="2330"/>
              </a:lnSpc>
              <a:spcBef>
                <a:spcPts val="135"/>
              </a:spcBef>
            </a:pPr>
            <a:r>
              <a:rPr sz="1600" spc="-5" dirty="0">
                <a:latin typeface="Carlito"/>
                <a:cs typeface="Carlito"/>
              </a:rPr>
              <a:t>The </a:t>
            </a:r>
            <a:r>
              <a:rPr sz="1600" spc="-15" dirty="0">
                <a:latin typeface="Carlito"/>
                <a:cs typeface="Carlito"/>
              </a:rPr>
              <a:t>models </a:t>
            </a:r>
            <a:r>
              <a:rPr sz="1600" spc="-20" dirty="0">
                <a:latin typeface="Carlito"/>
                <a:cs typeface="Carlito"/>
              </a:rPr>
              <a:t>predicted </a:t>
            </a:r>
            <a:r>
              <a:rPr sz="1600" spc="-5" dirty="0">
                <a:latin typeface="Carlito"/>
                <a:cs typeface="Carlito"/>
              </a:rPr>
              <a:t>3 </a:t>
            </a:r>
            <a:r>
              <a:rPr sz="1600" spc="-20" dirty="0">
                <a:latin typeface="Carlito"/>
                <a:cs typeface="Carlito"/>
              </a:rPr>
              <a:t>successful </a:t>
            </a:r>
            <a:r>
              <a:rPr sz="1600" spc="-10" dirty="0">
                <a:latin typeface="Carlito"/>
                <a:cs typeface="Carlito"/>
              </a:rPr>
              <a:t>landings </a:t>
            </a:r>
            <a:r>
              <a:rPr sz="1600" spc="-5" dirty="0">
                <a:latin typeface="Carlito"/>
                <a:cs typeface="Carlito"/>
              </a:rPr>
              <a:t>when the true label </a:t>
            </a:r>
            <a:r>
              <a:rPr sz="1600" spc="-20" dirty="0">
                <a:latin typeface="Carlito"/>
                <a:cs typeface="Carlito"/>
              </a:rPr>
              <a:t>was unsuccessful </a:t>
            </a:r>
            <a:r>
              <a:rPr sz="1600" spc="-10" dirty="0">
                <a:latin typeface="Carlito"/>
                <a:cs typeface="Carlito"/>
              </a:rPr>
              <a:t>landings </a:t>
            </a:r>
            <a:r>
              <a:rPr sz="1600" spc="-20" dirty="0">
                <a:latin typeface="Carlito"/>
                <a:cs typeface="Carlito"/>
              </a:rPr>
              <a:t>(false positives).  </a:t>
            </a:r>
            <a:r>
              <a:rPr sz="1600" spc="-15" dirty="0">
                <a:latin typeface="Carlito"/>
                <a:cs typeface="Carlito"/>
              </a:rPr>
              <a:t>Our </a:t>
            </a:r>
            <a:r>
              <a:rPr sz="1600" spc="-5" dirty="0">
                <a:latin typeface="Carlito"/>
                <a:cs typeface="Carlito"/>
              </a:rPr>
              <a:t>models </a:t>
            </a:r>
            <a:r>
              <a:rPr sz="1600" spc="-20" dirty="0">
                <a:latin typeface="Carlito"/>
                <a:cs typeface="Carlito"/>
              </a:rPr>
              <a:t>over predict successful</a:t>
            </a:r>
            <a:r>
              <a:rPr sz="1600" spc="130" dirty="0">
                <a:latin typeface="Carlito"/>
                <a:cs typeface="Carlito"/>
              </a:rPr>
              <a:t> </a:t>
            </a:r>
            <a:r>
              <a:rPr sz="1600" spc="-10" dirty="0">
                <a:latin typeface="Carlito"/>
                <a:cs typeface="Carlito"/>
              </a:rPr>
              <a:t>landings.</a:t>
            </a:r>
            <a:endParaRPr sz="1600" dirty="0">
              <a:latin typeface="Carlito"/>
              <a:cs typeface="Carlito"/>
            </a:endParaRPr>
          </a:p>
        </p:txBody>
      </p:sp>
      <p:sp>
        <p:nvSpPr>
          <p:cNvPr id="3" name="object 7">
            <a:extLst>
              <a:ext uri="{FF2B5EF4-FFF2-40B4-BE49-F238E27FC236}">
                <a16:creationId xmlns:a16="http://schemas.microsoft.com/office/drawing/2014/main" id="{0A199DC7-4D5A-D079-7656-C66C7826282F}"/>
              </a:ext>
            </a:extLst>
          </p:cNvPr>
          <p:cNvSpPr/>
          <p:nvPr/>
        </p:nvSpPr>
        <p:spPr>
          <a:xfrm>
            <a:off x="3075432" y="1219200"/>
            <a:ext cx="4541520" cy="3453383"/>
          </a:xfrm>
          <a:prstGeom prst="rect">
            <a:avLst/>
          </a:prstGeom>
          <a:blipFill>
            <a:blip r:embed="rId3" cstate="print"/>
            <a:stretch>
              <a:fillRect/>
            </a:stretch>
          </a:blipFill>
        </p:spPr>
        <p:txBody>
          <a:bodyPr wrap="square" lIns="0" tIns="0" rIns="0" bIns="0" rtlCol="0"/>
          <a:lstStyle/>
          <a:p>
            <a:endParaRPr/>
          </a:p>
        </p:txBody>
      </p:sp>
      <p:sp>
        <p:nvSpPr>
          <p:cNvPr id="6" name="object 8">
            <a:extLst>
              <a:ext uri="{FF2B5EF4-FFF2-40B4-BE49-F238E27FC236}">
                <a16:creationId xmlns:a16="http://schemas.microsoft.com/office/drawing/2014/main" id="{8D5286E9-1987-E606-DE98-800A5F8E1487}"/>
              </a:ext>
            </a:extLst>
          </p:cNvPr>
          <p:cNvSpPr txBox="1"/>
          <p:nvPr/>
        </p:nvSpPr>
        <p:spPr>
          <a:xfrm>
            <a:off x="8382381" y="2363851"/>
            <a:ext cx="2162175" cy="848360"/>
          </a:xfrm>
          <a:prstGeom prst="rect">
            <a:avLst/>
          </a:prstGeom>
        </p:spPr>
        <p:txBody>
          <a:bodyPr vert="horz" wrap="square" lIns="0" tIns="12700" rIns="0" bIns="0" rtlCol="0">
            <a:spAutoFit/>
          </a:bodyPr>
          <a:lstStyle/>
          <a:p>
            <a:pPr marL="12700" marR="5080" algn="just">
              <a:lnSpc>
                <a:spcPct val="100000"/>
              </a:lnSpc>
              <a:spcBef>
                <a:spcPts val="100"/>
              </a:spcBef>
            </a:pPr>
            <a:r>
              <a:rPr sz="1800" spc="-15" dirty="0">
                <a:latin typeface="Carlito"/>
                <a:cs typeface="Carlito"/>
              </a:rPr>
              <a:t>Correct predictions are  </a:t>
            </a:r>
            <a:r>
              <a:rPr sz="1800" spc="-5" dirty="0">
                <a:latin typeface="Carlito"/>
                <a:cs typeface="Carlito"/>
              </a:rPr>
              <a:t>on </a:t>
            </a:r>
            <a:r>
              <a:rPr sz="1800" dirty="0">
                <a:latin typeface="Carlito"/>
                <a:cs typeface="Carlito"/>
              </a:rPr>
              <a:t>a </a:t>
            </a:r>
            <a:r>
              <a:rPr sz="1800" spc="-10" dirty="0">
                <a:latin typeface="Carlito"/>
                <a:cs typeface="Carlito"/>
              </a:rPr>
              <a:t>diagonal </a:t>
            </a:r>
            <a:r>
              <a:rPr sz="1800" spc="-20" dirty="0">
                <a:latin typeface="Carlito"/>
                <a:cs typeface="Carlito"/>
              </a:rPr>
              <a:t>from </a:t>
            </a:r>
            <a:r>
              <a:rPr sz="1800" spc="-15" dirty="0">
                <a:latin typeface="Carlito"/>
                <a:cs typeface="Carlito"/>
              </a:rPr>
              <a:t>top  </a:t>
            </a:r>
            <a:r>
              <a:rPr sz="1800" spc="-5" dirty="0">
                <a:latin typeface="Carlito"/>
                <a:cs typeface="Carlito"/>
              </a:rPr>
              <a:t>left </a:t>
            </a:r>
            <a:r>
              <a:rPr sz="1800" spc="-15" dirty="0">
                <a:latin typeface="Carlito"/>
                <a:cs typeface="Carlito"/>
              </a:rPr>
              <a:t>to </a:t>
            </a:r>
            <a:r>
              <a:rPr sz="1800" spc="-20" dirty="0">
                <a:latin typeface="Carlito"/>
                <a:cs typeface="Carlito"/>
              </a:rPr>
              <a:t>bottom</a:t>
            </a:r>
            <a:r>
              <a:rPr sz="1800" spc="-80" dirty="0">
                <a:latin typeface="Carlito"/>
                <a:cs typeface="Carlito"/>
              </a:rPr>
              <a:t> </a:t>
            </a:r>
            <a:r>
              <a:rPr sz="1800" spc="-5" dirty="0">
                <a:latin typeface="Carlito"/>
                <a:cs typeface="Carlito"/>
              </a:rPr>
              <a:t>right.</a:t>
            </a:r>
            <a:endParaRPr sz="1800">
              <a:latin typeface="Carlito"/>
              <a:cs typeface="Carlito"/>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2" name="object 4">
            <a:extLst>
              <a:ext uri="{FF2B5EF4-FFF2-40B4-BE49-F238E27FC236}">
                <a16:creationId xmlns:a16="http://schemas.microsoft.com/office/drawing/2014/main" id="{CF386922-66E2-A862-B847-85341CAE7E25}"/>
              </a:ext>
            </a:extLst>
          </p:cNvPr>
          <p:cNvSpPr txBox="1"/>
          <p:nvPr/>
        </p:nvSpPr>
        <p:spPr>
          <a:xfrm>
            <a:off x="1184249" y="1746715"/>
            <a:ext cx="9956800" cy="3743332"/>
          </a:xfrm>
          <a:prstGeom prst="rect">
            <a:avLst/>
          </a:prstGeom>
        </p:spPr>
        <p:txBody>
          <a:bodyPr vert="horz" wrap="square" lIns="0" tIns="62230" rIns="0" bIns="0" rtlCol="0">
            <a:spAutoFit/>
          </a:bodyPr>
          <a:lstStyle/>
          <a:p>
            <a:pPr marL="354965" indent="-342900">
              <a:lnSpc>
                <a:spcPct val="100000"/>
              </a:lnSpc>
              <a:spcBef>
                <a:spcPts val="395"/>
              </a:spcBef>
              <a:buClr>
                <a:schemeClr val="tx1"/>
              </a:buClr>
              <a:buFont typeface="Wingdings" panose="05000000000000000000" pitchFamily="2" charset="2"/>
              <a:buChar char="§"/>
              <a:tabLst>
                <a:tab pos="196215" algn="l"/>
              </a:tabLst>
            </a:pPr>
            <a:r>
              <a:rPr lang="en-US" sz="2000" spc="-25" dirty="0">
                <a:solidFill>
                  <a:srgbClr val="404040"/>
                </a:solidFill>
                <a:latin typeface="Carlito"/>
                <a:cs typeface="Carlito"/>
              </a:rPr>
              <a:t>Created </a:t>
            </a:r>
            <a:r>
              <a:rPr lang="en-US" sz="2000" dirty="0">
                <a:solidFill>
                  <a:srgbClr val="404040"/>
                </a:solidFill>
                <a:latin typeface="Carlito"/>
                <a:cs typeface="Carlito"/>
              </a:rPr>
              <a:t>a </a:t>
            </a:r>
            <a:r>
              <a:rPr lang="en-US" sz="2000" spc="-5" dirty="0">
                <a:solidFill>
                  <a:srgbClr val="404040"/>
                </a:solidFill>
                <a:latin typeface="Carlito"/>
                <a:cs typeface="Carlito"/>
              </a:rPr>
              <a:t>dashboard </a:t>
            </a:r>
            <a:r>
              <a:rPr lang="en-US" sz="2000" spc="-25" dirty="0">
                <a:solidFill>
                  <a:srgbClr val="404040"/>
                </a:solidFill>
                <a:latin typeface="Carlito"/>
                <a:cs typeface="Carlito"/>
              </a:rPr>
              <a:t>for</a:t>
            </a:r>
            <a:r>
              <a:rPr lang="en-US" sz="2000" spc="-125" dirty="0">
                <a:solidFill>
                  <a:srgbClr val="404040"/>
                </a:solidFill>
                <a:latin typeface="Carlito"/>
                <a:cs typeface="Carlito"/>
              </a:rPr>
              <a:t> </a:t>
            </a:r>
            <a:r>
              <a:rPr lang="en-US" sz="2000" spc="-20" dirty="0">
                <a:solidFill>
                  <a:srgbClr val="404040"/>
                </a:solidFill>
                <a:latin typeface="Carlito"/>
                <a:cs typeface="Carlito"/>
              </a:rPr>
              <a:t>visualization</a:t>
            </a:r>
            <a:endParaRPr lang="en-US" sz="2000" dirty="0">
              <a:latin typeface="Carlito"/>
              <a:cs typeface="Carlito"/>
            </a:endParaRPr>
          </a:p>
          <a:p>
            <a:pPr marL="354965" indent="-342900">
              <a:lnSpc>
                <a:spcPct val="100000"/>
              </a:lnSpc>
              <a:spcBef>
                <a:spcPts val="490"/>
              </a:spcBef>
              <a:buClr>
                <a:schemeClr val="tx1"/>
              </a:buClr>
              <a:buFont typeface="Wingdings" panose="05000000000000000000" pitchFamily="2" charset="2"/>
              <a:buChar char="§"/>
              <a:tabLst>
                <a:tab pos="196215" algn="l"/>
              </a:tabLst>
            </a:pPr>
            <a:r>
              <a:rPr sz="2000" dirty="0">
                <a:solidFill>
                  <a:srgbClr val="404040"/>
                </a:solidFill>
                <a:latin typeface="Carlito"/>
                <a:cs typeface="Carlito"/>
              </a:rPr>
              <a:t>Our </a:t>
            </a:r>
            <a:r>
              <a:rPr sz="2000" spc="-5" dirty="0">
                <a:solidFill>
                  <a:srgbClr val="404040"/>
                </a:solidFill>
                <a:latin typeface="Carlito"/>
                <a:cs typeface="Carlito"/>
              </a:rPr>
              <a:t>task: </a:t>
            </a:r>
            <a:r>
              <a:rPr sz="2000" spc="-20" dirty="0">
                <a:solidFill>
                  <a:srgbClr val="404040"/>
                </a:solidFill>
                <a:latin typeface="Carlito"/>
                <a:cs typeface="Carlito"/>
              </a:rPr>
              <a:t>to develop </a:t>
            </a:r>
            <a:r>
              <a:rPr sz="2000" dirty="0">
                <a:solidFill>
                  <a:srgbClr val="404040"/>
                </a:solidFill>
                <a:latin typeface="Carlito"/>
                <a:cs typeface="Carlito"/>
              </a:rPr>
              <a:t>a machine learning model </a:t>
            </a:r>
            <a:r>
              <a:rPr sz="2000" spc="-25" dirty="0">
                <a:solidFill>
                  <a:srgbClr val="404040"/>
                </a:solidFill>
                <a:latin typeface="Carlito"/>
                <a:cs typeface="Carlito"/>
              </a:rPr>
              <a:t>for </a:t>
            </a:r>
            <a:r>
              <a:rPr sz="2000" dirty="0">
                <a:solidFill>
                  <a:srgbClr val="404040"/>
                </a:solidFill>
                <a:latin typeface="Carlito"/>
                <a:cs typeface="Carlito"/>
              </a:rPr>
              <a:t>Space Y who </a:t>
            </a:r>
            <a:r>
              <a:rPr sz="2000" spc="-20" dirty="0">
                <a:solidFill>
                  <a:srgbClr val="404040"/>
                </a:solidFill>
                <a:latin typeface="Carlito"/>
                <a:cs typeface="Carlito"/>
              </a:rPr>
              <a:t>wants to </a:t>
            </a:r>
            <a:r>
              <a:rPr sz="2000" spc="-5" dirty="0">
                <a:solidFill>
                  <a:srgbClr val="404040"/>
                </a:solidFill>
                <a:latin typeface="Carlito"/>
                <a:cs typeface="Carlito"/>
              </a:rPr>
              <a:t>bid </a:t>
            </a:r>
            <a:r>
              <a:rPr sz="2000" spc="-20" dirty="0">
                <a:solidFill>
                  <a:srgbClr val="404040"/>
                </a:solidFill>
                <a:latin typeface="Carlito"/>
                <a:cs typeface="Carlito"/>
              </a:rPr>
              <a:t>against</a:t>
            </a:r>
            <a:r>
              <a:rPr sz="2000" spc="-70" dirty="0">
                <a:solidFill>
                  <a:srgbClr val="404040"/>
                </a:solidFill>
                <a:latin typeface="Carlito"/>
                <a:cs typeface="Carlito"/>
              </a:rPr>
              <a:t> </a:t>
            </a:r>
            <a:r>
              <a:rPr sz="2000" dirty="0">
                <a:solidFill>
                  <a:srgbClr val="404040"/>
                </a:solidFill>
                <a:latin typeface="Carlito"/>
                <a:cs typeface="Carlito"/>
              </a:rPr>
              <a:t>SpaceX</a:t>
            </a:r>
            <a:endParaRPr sz="2000" dirty="0">
              <a:latin typeface="Carlito"/>
              <a:cs typeface="Carlito"/>
            </a:endParaRPr>
          </a:p>
          <a:p>
            <a:pPr marL="354965" indent="-342900">
              <a:lnSpc>
                <a:spcPct val="100000"/>
              </a:lnSpc>
              <a:spcBef>
                <a:spcPts val="395"/>
              </a:spcBef>
              <a:buClr>
                <a:schemeClr val="tx1"/>
              </a:buClr>
              <a:buFont typeface="Wingdings" panose="05000000000000000000" pitchFamily="2" charset="2"/>
              <a:buChar char="§"/>
              <a:tabLst>
                <a:tab pos="196215" algn="l"/>
              </a:tabLst>
            </a:pPr>
            <a:r>
              <a:rPr sz="2000" spc="-5" dirty="0">
                <a:solidFill>
                  <a:srgbClr val="404040"/>
                </a:solidFill>
                <a:latin typeface="Carlito"/>
                <a:cs typeface="Carlito"/>
              </a:rPr>
              <a:t>The goal </a:t>
            </a:r>
            <a:r>
              <a:rPr sz="2000" dirty="0">
                <a:solidFill>
                  <a:srgbClr val="404040"/>
                </a:solidFill>
                <a:latin typeface="Carlito"/>
                <a:cs typeface="Carlito"/>
              </a:rPr>
              <a:t>of </a:t>
            </a:r>
            <a:r>
              <a:rPr sz="2000" spc="-5" dirty="0">
                <a:solidFill>
                  <a:srgbClr val="404040"/>
                </a:solidFill>
                <a:latin typeface="Carlito"/>
                <a:cs typeface="Carlito"/>
              </a:rPr>
              <a:t>model is </a:t>
            </a:r>
            <a:r>
              <a:rPr sz="2000" spc="-20" dirty="0">
                <a:solidFill>
                  <a:srgbClr val="404040"/>
                </a:solidFill>
                <a:latin typeface="Carlito"/>
                <a:cs typeface="Carlito"/>
              </a:rPr>
              <a:t>to </a:t>
            </a:r>
            <a:r>
              <a:rPr sz="2000" spc="-5" dirty="0">
                <a:solidFill>
                  <a:srgbClr val="404040"/>
                </a:solidFill>
                <a:latin typeface="Carlito"/>
                <a:cs typeface="Carlito"/>
              </a:rPr>
              <a:t>predict when </a:t>
            </a:r>
            <a:r>
              <a:rPr sz="2000" spc="-15" dirty="0">
                <a:solidFill>
                  <a:srgbClr val="404040"/>
                </a:solidFill>
                <a:latin typeface="Carlito"/>
                <a:cs typeface="Carlito"/>
              </a:rPr>
              <a:t>Stage </a:t>
            </a:r>
            <a:r>
              <a:rPr sz="2000" dirty="0">
                <a:solidFill>
                  <a:srgbClr val="404040"/>
                </a:solidFill>
                <a:latin typeface="Carlito"/>
                <a:cs typeface="Carlito"/>
              </a:rPr>
              <a:t>1 </a:t>
            </a:r>
            <a:r>
              <a:rPr sz="2000" spc="-5" dirty="0">
                <a:solidFill>
                  <a:srgbClr val="404040"/>
                </a:solidFill>
                <a:latin typeface="Carlito"/>
                <a:cs typeface="Carlito"/>
              </a:rPr>
              <a:t>will successfully </a:t>
            </a:r>
            <a:r>
              <a:rPr sz="2000" dirty="0">
                <a:solidFill>
                  <a:srgbClr val="404040"/>
                </a:solidFill>
                <a:latin typeface="Carlito"/>
                <a:cs typeface="Carlito"/>
              </a:rPr>
              <a:t>land </a:t>
            </a:r>
            <a:r>
              <a:rPr sz="2000" spc="-20" dirty="0">
                <a:solidFill>
                  <a:srgbClr val="404040"/>
                </a:solidFill>
                <a:latin typeface="Carlito"/>
                <a:cs typeface="Carlito"/>
              </a:rPr>
              <a:t>to </a:t>
            </a:r>
            <a:r>
              <a:rPr sz="2000" spc="-35" dirty="0">
                <a:solidFill>
                  <a:srgbClr val="404040"/>
                </a:solidFill>
                <a:latin typeface="Carlito"/>
                <a:cs typeface="Carlito"/>
              </a:rPr>
              <a:t>save </a:t>
            </a:r>
            <a:r>
              <a:rPr sz="2000" spc="-5" dirty="0">
                <a:solidFill>
                  <a:srgbClr val="404040"/>
                </a:solidFill>
                <a:latin typeface="Carlito"/>
                <a:cs typeface="Carlito"/>
              </a:rPr>
              <a:t>~$100 million</a:t>
            </a:r>
            <a:r>
              <a:rPr sz="2000" spc="-110" dirty="0">
                <a:solidFill>
                  <a:srgbClr val="404040"/>
                </a:solidFill>
                <a:latin typeface="Carlito"/>
                <a:cs typeface="Carlito"/>
              </a:rPr>
              <a:t> </a:t>
            </a:r>
            <a:r>
              <a:rPr sz="2000" dirty="0">
                <a:solidFill>
                  <a:srgbClr val="404040"/>
                </a:solidFill>
                <a:latin typeface="Carlito"/>
                <a:cs typeface="Carlito"/>
              </a:rPr>
              <a:t>USD</a:t>
            </a:r>
            <a:endParaRPr sz="2000" dirty="0">
              <a:latin typeface="Carlito"/>
              <a:cs typeface="Carlito"/>
            </a:endParaRPr>
          </a:p>
          <a:p>
            <a:pPr marL="354965" indent="-342900">
              <a:lnSpc>
                <a:spcPct val="100000"/>
              </a:lnSpc>
              <a:spcBef>
                <a:spcPts val="409"/>
              </a:spcBef>
              <a:buClr>
                <a:schemeClr val="tx1"/>
              </a:buClr>
              <a:buFont typeface="Wingdings" panose="05000000000000000000" pitchFamily="2" charset="2"/>
              <a:buChar char="§"/>
              <a:tabLst>
                <a:tab pos="196215" algn="l"/>
              </a:tabLst>
            </a:pPr>
            <a:r>
              <a:rPr sz="2000" spc="-5" dirty="0">
                <a:solidFill>
                  <a:srgbClr val="404040"/>
                </a:solidFill>
                <a:latin typeface="Carlito"/>
                <a:cs typeface="Carlito"/>
              </a:rPr>
              <a:t>Used </a:t>
            </a:r>
            <a:r>
              <a:rPr sz="2000" spc="-25" dirty="0">
                <a:solidFill>
                  <a:srgbClr val="404040"/>
                </a:solidFill>
                <a:latin typeface="Carlito"/>
                <a:cs typeface="Carlito"/>
              </a:rPr>
              <a:t>data </a:t>
            </a:r>
            <a:r>
              <a:rPr sz="2000" spc="-20" dirty="0">
                <a:solidFill>
                  <a:srgbClr val="404040"/>
                </a:solidFill>
                <a:latin typeface="Carlito"/>
                <a:cs typeface="Carlito"/>
              </a:rPr>
              <a:t>from </a:t>
            </a:r>
            <a:r>
              <a:rPr sz="2000" dirty="0">
                <a:solidFill>
                  <a:srgbClr val="404040"/>
                </a:solidFill>
                <a:latin typeface="Carlito"/>
                <a:cs typeface="Carlito"/>
              </a:rPr>
              <a:t>a </a:t>
            </a:r>
            <a:r>
              <a:rPr sz="2000" spc="-5" dirty="0">
                <a:solidFill>
                  <a:srgbClr val="404040"/>
                </a:solidFill>
                <a:latin typeface="Carlito"/>
                <a:cs typeface="Carlito"/>
              </a:rPr>
              <a:t>public </a:t>
            </a:r>
            <a:r>
              <a:rPr sz="2000" dirty="0">
                <a:solidFill>
                  <a:srgbClr val="404040"/>
                </a:solidFill>
                <a:latin typeface="Carlito"/>
                <a:cs typeface="Carlito"/>
              </a:rPr>
              <a:t>SpaceX </a:t>
            </a:r>
            <a:r>
              <a:rPr sz="2000" dirty="0">
                <a:latin typeface="Carlito"/>
                <a:cs typeface="Carlito"/>
              </a:rPr>
              <a:t>API</a:t>
            </a:r>
            <a:r>
              <a:rPr sz="2000" dirty="0">
                <a:solidFill>
                  <a:srgbClr val="404040"/>
                </a:solidFill>
                <a:latin typeface="Carlito"/>
                <a:cs typeface="Carlito"/>
              </a:rPr>
              <a:t> and </a:t>
            </a:r>
            <a:r>
              <a:rPr sz="2000" spc="-5" dirty="0">
                <a:solidFill>
                  <a:srgbClr val="404040"/>
                </a:solidFill>
                <a:latin typeface="Carlito"/>
                <a:cs typeface="Carlito"/>
              </a:rPr>
              <a:t>web scraping </a:t>
            </a:r>
            <a:r>
              <a:rPr sz="2000" dirty="0">
                <a:solidFill>
                  <a:srgbClr val="404040"/>
                </a:solidFill>
                <a:latin typeface="Carlito"/>
                <a:cs typeface="Carlito"/>
              </a:rPr>
              <a:t>SpaceX Wikipedia</a:t>
            </a:r>
            <a:r>
              <a:rPr sz="2000" spc="-195" dirty="0">
                <a:solidFill>
                  <a:srgbClr val="404040"/>
                </a:solidFill>
                <a:latin typeface="Carlito"/>
                <a:cs typeface="Carlito"/>
              </a:rPr>
              <a:t> </a:t>
            </a:r>
            <a:r>
              <a:rPr sz="2000" spc="-5" dirty="0">
                <a:solidFill>
                  <a:srgbClr val="404040"/>
                </a:solidFill>
                <a:latin typeface="Carlito"/>
                <a:cs typeface="Carlito"/>
              </a:rPr>
              <a:t>page</a:t>
            </a:r>
            <a:endParaRPr sz="2000" dirty="0">
              <a:latin typeface="Carlito"/>
              <a:cs typeface="Carlito"/>
            </a:endParaRPr>
          </a:p>
          <a:p>
            <a:pPr marL="354965" indent="-342900">
              <a:lnSpc>
                <a:spcPct val="100000"/>
              </a:lnSpc>
              <a:spcBef>
                <a:spcPts val="400"/>
              </a:spcBef>
              <a:buClr>
                <a:schemeClr val="tx1"/>
              </a:buClr>
              <a:buFont typeface="Wingdings" panose="05000000000000000000" pitchFamily="2" charset="2"/>
              <a:buChar char="§"/>
              <a:tabLst>
                <a:tab pos="196215" algn="l"/>
              </a:tabLst>
            </a:pPr>
            <a:r>
              <a:rPr sz="2000" spc="-25" dirty="0">
                <a:solidFill>
                  <a:srgbClr val="404040"/>
                </a:solidFill>
                <a:latin typeface="Carlito"/>
                <a:cs typeface="Carlito"/>
              </a:rPr>
              <a:t>Created data </a:t>
            </a:r>
            <a:r>
              <a:rPr sz="2000" spc="-5" dirty="0">
                <a:solidFill>
                  <a:srgbClr val="404040"/>
                </a:solidFill>
                <a:latin typeface="Carlito"/>
                <a:cs typeface="Carlito"/>
              </a:rPr>
              <a:t>labels </a:t>
            </a:r>
            <a:r>
              <a:rPr sz="2000" dirty="0">
                <a:solidFill>
                  <a:srgbClr val="404040"/>
                </a:solidFill>
                <a:latin typeface="Carlito"/>
                <a:cs typeface="Carlito"/>
              </a:rPr>
              <a:t>and </a:t>
            </a:r>
            <a:r>
              <a:rPr sz="2000" spc="-25" dirty="0">
                <a:solidFill>
                  <a:srgbClr val="404040"/>
                </a:solidFill>
                <a:latin typeface="Carlito"/>
                <a:cs typeface="Carlito"/>
              </a:rPr>
              <a:t>stored data into </a:t>
            </a:r>
            <a:r>
              <a:rPr sz="2000" dirty="0">
                <a:solidFill>
                  <a:srgbClr val="404040"/>
                </a:solidFill>
                <a:latin typeface="Carlito"/>
                <a:cs typeface="Carlito"/>
              </a:rPr>
              <a:t>a </a:t>
            </a:r>
            <a:r>
              <a:rPr sz="2000" spc="-5" dirty="0">
                <a:solidFill>
                  <a:srgbClr val="404040"/>
                </a:solidFill>
                <a:latin typeface="Carlito"/>
                <a:cs typeface="Carlito"/>
              </a:rPr>
              <a:t>DB2 SQL</a:t>
            </a:r>
            <a:r>
              <a:rPr sz="2000" spc="-15" dirty="0">
                <a:solidFill>
                  <a:srgbClr val="404040"/>
                </a:solidFill>
                <a:latin typeface="Carlito"/>
                <a:cs typeface="Carlito"/>
              </a:rPr>
              <a:t> </a:t>
            </a:r>
            <a:r>
              <a:rPr sz="2000" spc="-5" dirty="0">
                <a:solidFill>
                  <a:srgbClr val="404040"/>
                </a:solidFill>
                <a:latin typeface="Carlito"/>
                <a:cs typeface="Carlito"/>
              </a:rPr>
              <a:t>database</a:t>
            </a:r>
            <a:endParaRPr sz="2000" dirty="0">
              <a:latin typeface="Carlito"/>
              <a:cs typeface="Carlito"/>
            </a:endParaRPr>
          </a:p>
          <a:p>
            <a:pPr marL="354965" indent="-342900">
              <a:lnSpc>
                <a:spcPct val="100000"/>
              </a:lnSpc>
              <a:spcBef>
                <a:spcPts val="405"/>
              </a:spcBef>
              <a:buClr>
                <a:schemeClr val="tx1"/>
              </a:buClr>
              <a:buFont typeface="Wingdings" panose="05000000000000000000" pitchFamily="2" charset="2"/>
              <a:buChar char="§"/>
              <a:tabLst>
                <a:tab pos="196215" algn="l"/>
              </a:tabLst>
            </a:pPr>
            <a:r>
              <a:rPr sz="2000" spc="-50" dirty="0">
                <a:solidFill>
                  <a:srgbClr val="404040"/>
                </a:solidFill>
                <a:latin typeface="Carlito"/>
                <a:cs typeface="Carlito"/>
              </a:rPr>
              <a:t>We </a:t>
            </a:r>
            <a:r>
              <a:rPr sz="2000" spc="-25" dirty="0">
                <a:solidFill>
                  <a:srgbClr val="404040"/>
                </a:solidFill>
                <a:latin typeface="Carlito"/>
                <a:cs typeface="Carlito"/>
              </a:rPr>
              <a:t>created </a:t>
            </a:r>
            <a:r>
              <a:rPr sz="2000" dirty="0">
                <a:solidFill>
                  <a:srgbClr val="404040"/>
                </a:solidFill>
                <a:latin typeface="Carlito"/>
                <a:cs typeface="Carlito"/>
              </a:rPr>
              <a:t>a machine learning model </a:t>
            </a:r>
            <a:r>
              <a:rPr sz="2000" spc="-5" dirty="0">
                <a:solidFill>
                  <a:srgbClr val="404040"/>
                </a:solidFill>
                <a:latin typeface="Carlito"/>
                <a:cs typeface="Carlito"/>
              </a:rPr>
              <a:t>with </a:t>
            </a:r>
            <a:r>
              <a:rPr sz="2000" dirty="0">
                <a:solidFill>
                  <a:srgbClr val="404040"/>
                </a:solidFill>
                <a:latin typeface="Carlito"/>
                <a:cs typeface="Carlito"/>
              </a:rPr>
              <a:t>an </a:t>
            </a:r>
            <a:r>
              <a:rPr sz="2000" spc="-5" dirty="0">
                <a:solidFill>
                  <a:srgbClr val="404040"/>
                </a:solidFill>
                <a:latin typeface="Carlito"/>
                <a:cs typeface="Carlito"/>
              </a:rPr>
              <a:t>accuracy of</a:t>
            </a:r>
            <a:r>
              <a:rPr sz="2000" spc="-105" dirty="0">
                <a:solidFill>
                  <a:srgbClr val="404040"/>
                </a:solidFill>
                <a:latin typeface="Carlito"/>
                <a:cs typeface="Carlito"/>
              </a:rPr>
              <a:t> </a:t>
            </a:r>
            <a:r>
              <a:rPr sz="2000" dirty="0">
                <a:solidFill>
                  <a:srgbClr val="404040"/>
                </a:solidFill>
                <a:latin typeface="Carlito"/>
                <a:cs typeface="Carlito"/>
              </a:rPr>
              <a:t>83%</a:t>
            </a:r>
            <a:endParaRPr sz="2000" dirty="0">
              <a:latin typeface="Carlito"/>
              <a:cs typeface="Carlito"/>
            </a:endParaRPr>
          </a:p>
          <a:p>
            <a:pPr marL="354965" marR="276860" indent="-342900">
              <a:lnSpc>
                <a:spcPts val="2160"/>
              </a:lnSpc>
              <a:spcBef>
                <a:spcPts val="635"/>
              </a:spcBef>
              <a:buClr>
                <a:schemeClr val="tx1"/>
              </a:buClr>
              <a:buFont typeface="Wingdings" panose="05000000000000000000" pitchFamily="2" charset="2"/>
              <a:buChar char="§"/>
              <a:tabLst>
                <a:tab pos="196215" algn="l"/>
              </a:tabLst>
            </a:pPr>
            <a:r>
              <a:rPr sz="2000" spc="-5" dirty="0">
                <a:solidFill>
                  <a:srgbClr val="404040"/>
                </a:solidFill>
                <a:latin typeface="Carlito"/>
                <a:cs typeface="Carlito"/>
              </a:rPr>
              <a:t>Allon </a:t>
            </a:r>
            <a:r>
              <a:rPr sz="2000" dirty="0">
                <a:solidFill>
                  <a:srgbClr val="404040"/>
                </a:solidFill>
                <a:latin typeface="Carlito"/>
                <a:cs typeface="Carlito"/>
              </a:rPr>
              <a:t>Mask </a:t>
            </a:r>
            <a:r>
              <a:rPr sz="2000" spc="-5" dirty="0">
                <a:solidFill>
                  <a:srgbClr val="404040"/>
                </a:solidFill>
                <a:latin typeface="Carlito"/>
                <a:cs typeface="Carlito"/>
              </a:rPr>
              <a:t>of </a:t>
            </a:r>
            <a:r>
              <a:rPr sz="2000" dirty="0">
                <a:solidFill>
                  <a:srgbClr val="404040"/>
                </a:solidFill>
                <a:latin typeface="Carlito"/>
                <a:cs typeface="Carlito"/>
              </a:rPr>
              <a:t>SpaceY </a:t>
            </a:r>
            <a:r>
              <a:rPr sz="2000" spc="-5" dirty="0">
                <a:solidFill>
                  <a:srgbClr val="404040"/>
                </a:solidFill>
                <a:latin typeface="Carlito"/>
                <a:cs typeface="Carlito"/>
              </a:rPr>
              <a:t>can use </a:t>
            </a:r>
            <a:r>
              <a:rPr sz="2000" dirty="0">
                <a:solidFill>
                  <a:srgbClr val="404040"/>
                </a:solidFill>
                <a:latin typeface="Carlito"/>
                <a:cs typeface="Carlito"/>
              </a:rPr>
              <a:t>this model </a:t>
            </a:r>
            <a:r>
              <a:rPr sz="2000" spc="-20" dirty="0">
                <a:solidFill>
                  <a:srgbClr val="404040"/>
                </a:solidFill>
                <a:latin typeface="Carlito"/>
                <a:cs typeface="Carlito"/>
              </a:rPr>
              <a:t>to </a:t>
            </a:r>
            <a:r>
              <a:rPr sz="2000" spc="-5" dirty="0">
                <a:solidFill>
                  <a:srgbClr val="404040"/>
                </a:solidFill>
                <a:latin typeface="Carlito"/>
                <a:cs typeface="Carlito"/>
              </a:rPr>
              <a:t>predict with </a:t>
            </a:r>
            <a:r>
              <a:rPr sz="2000" spc="-20" dirty="0">
                <a:solidFill>
                  <a:srgbClr val="404040"/>
                </a:solidFill>
                <a:latin typeface="Carlito"/>
                <a:cs typeface="Carlito"/>
              </a:rPr>
              <a:t>relatively </a:t>
            </a:r>
            <a:r>
              <a:rPr sz="2000" spc="-5" dirty="0">
                <a:solidFill>
                  <a:srgbClr val="404040"/>
                </a:solidFill>
                <a:latin typeface="Carlito"/>
                <a:cs typeface="Carlito"/>
              </a:rPr>
              <a:t>high accuracy whether </a:t>
            </a:r>
            <a:r>
              <a:rPr sz="2000" dirty="0">
                <a:solidFill>
                  <a:srgbClr val="404040"/>
                </a:solidFill>
                <a:latin typeface="Carlito"/>
                <a:cs typeface="Carlito"/>
              </a:rPr>
              <a:t>a  launch </a:t>
            </a:r>
            <a:r>
              <a:rPr sz="2000" spc="-5" dirty="0">
                <a:solidFill>
                  <a:srgbClr val="404040"/>
                </a:solidFill>
                <a:latin typeface="Carlito"/>
                <a:cs typeface="Carlito"/>
              </a:rPr>
              <a:t>will </a:t>
            </a:r>
            <a:r>
              <a:rPr sz="2000" spc="-35" dirty="0">
                <a:solidFill>
                  <a:srgbClr val="404040"/>
                </a:solidFill>
                <a:latin typeface="Carlito"/>
                <a:cs typeface="Carlito"/>
              </a:rPr>
              <a:t>have </a:t>
            </a:r>
            <a:r>
              <a:rPr sz="2000" dirty="0">
                <a:solidFill>
                  <a:srgbClr val="404040"/>
                </a:solidFill>
                <a:latin typeface="Carlito"/>
                <a:cs typeface="Carlito"/>
              </a:rPr>
              <a:t>a </a:t>
            </a:r>
            <a:r>
              <a:rPr sz="2000" spc="-5" dirty="0">
                <a:solidFill>
                  <a:srgbClr val="404040"/>
                </a:solidFill>
                <a:latin typeface="Carlito"/>
                <a:cs typeface="Carlito"/>
              </a:rPr>
              <a:t>successful </a:t>
            </a:r>
            <a:r>
              <a:rPr sz="2000" spc="-20" dirty="0">
                <a:solidFill>
                  <a:srgbClr val="404040"/>
                </a:solidFill>
                <a:latin typeface="Carlito"/>
                <a:cs typeface="Carlito"/>
              </a:rPr>
              <a:t>Stage </a:t>
            </a:r>
            <a:r>
              <a:rPr sz="2000" dirty="0">
                <a:solidFill>
                  <a:srgbClr val="404040"/>
                </a:solidFill>
                <a:latin typeface="Carlito"/>
                <a:cs typeface="Carlito"/>
              </a:rPr>
              <a:t>1 landing </a:t>
            </a:r>
            <a:r>
              <a:rPr sz="2000" spc="-25" dirty="0">
                <a:solidFill>
                  <a:srgbClr val="404040"/>
                </a:solidFill>
                <a:latin typeface="Carlito"/>
                <a:cs typeface="Carlito"/>
              </a:rPr>
              <a:t>before </a:t>
            </a:r>
            <a:r>
              <a:rPr sz="2000" dirty="0">
                <a:solidFill>
                  <a:srgbClr val="404040"/>
                </a:solidFill>
                <a:latin typeface="Carlito"/>
                <a:cs typeface="Carlito"/>
              </a:rPr>
              <a:t>launch </a:t>
            </a:r>
            <a:r>
              <a:rPr sz="2000" spc="-20" dirty="0">
                <a:solidFill>
                  <a:srgbClr val="404040"/>
                </a:solidFill>
                <a:latin typeface="Carlito"/>
                <a:cs typeface="Carlito"/>
              </a:rPr>
              <a:t>to </a:t>
            </a:r>
            <a:r>
              <a:rPr sz="2000" spc="-5" dirty="0">
                <a:solidFill>
                  <a:srgbClr val="404040"/>
                </a:solidFill>
                <a:latin typeface="Carlito"/>
                <a:cs typeface="Carlito"/>
              </a:rPr>
              <a:t>determine whether </a:t>
            </a:r>
            <a:r>
              <a:rPr sz="2000" dirty="0">
                <a:solidFill>
                  <a:srgbClr val="404040"/>
                </a:solidFill>
                <a:latin typeface="Carlito"/>
                <a:cs typeface="Carlito"/>
              </a:rPr>
              <a:t>the launch  </a:t>
            </a:r>
            <a:r>
              <a:rPr sz="2000" spc="-5" dirty="0">
                <a:solidFill>
                  <a:srgbClr val="404040"/>
                </a:solidFill>
                <a:latin typeface="Carlito"/>
                <a:cs typeface="Carlito"/>
              </a:rPr>
              <a:t>should be </a:t>
            </a:r>
            <a:r>
              <a:rPr sz="2000" dirty="0">
                <a:solidFill>
                  <a:srgbClr val="404040"/>
                </a:solidFill>
                <a:latin typeface="Carlito"/>
                <a:cs typeface="Carlito"/>
              </a:rPr>
              <a:t>made </a:t>
            </a:r>
            <a:r>
              <a:rPr sz="2000" spc="-5" dirty="0">
                <a:solidFill>
                  <a:srgbClr val="404040"/>
                </a:solidFill>
                <a:latin typeface="Carlito"/>
                <a:cs typeface="Carlito"/>
              </a:rPr>
              <a:t>or</a:t>
            </a:r>
            <a:r>
              <a:rPr sz="2000" spc="-105" dirty="0">
                <a:solidFill>
                  <a:srgbClr val="404040"/>
                </a:solidFill>
                <a:latin typeface="Carlito"/>
                <a:cs typeface="Carlito"/>
              </a:rPr>
              <a:t> </a:t>
            </a:r>
            <a:r>
              <a:rPr sz="2000" spc="-5" dirty="0">
                <a:solidFill>
                  <a:srgbClr val="404040"/>
                </a:solidFill>
                <a:latin typeface="Carlito"/>
                <a:cs typeface="Carlito"/>
              </a:rPr>
              <a:t>not</a:t>
            </a:r>
            <a:endParaRPr sz="2000" dirty="0">
              <a:latin typeface="Carlito"/>
              <a:cs typeface="Carlito"/>
            </a:endParaRPr>
          </a:p>
          <a:p>
            <a:pPr marL="354965" marR="5080" indent="-342900">
              <a:lnSpc>
                <a:spcPts val="2200"/>
              </a:lnSpc>
              <a:spcBef>
                <a:spcPts val="605"/>
              </a:spcBef>
              <a:buClr>
                <a:schemeClr val="tx1"/>
              </a:buClr>
              <a:buFont typeface="Wingdings" panose="05000000000000000000" pitchFamily="2" charset="2"/>
              <a:buChar char="§"/>
              <a:tabLst>
                <a:tab pos="196215" algn="l"/>
              </a:tabLst>
            </a:pPr>
            <a:r>
              <a:rPr sz="2000" spc="-5" dirty="0">
                <a:solidFill>
                  <a:srgbClr val="404040"/>
                </a:solidFill>
                <a:latin typeface="Carlito"/>
                <a:cs typeface="Carlito"/>
              </a:rPr>
              <a:t>If possible </a:t>
            </a:r>
            <a:r>
              <a:rPr sz="2000" spc="-20" dirty="0">
                <a:solidFill>
                  <a:srgbClr val="404040"/>
                </a:solidFill>
                <a:latin typeface="Carlito"/>
                <a:cs typeface="Carlito"/>
              </a:rPr>
              <a:t>more </a:t>
            </a:r>
            <a:r>
              <a:rPr sz="2000" spc="-25" dirty="0">
                <a:solidFill>
                  <a:srgbClr val="404040"/>
                </a:solidFill>
                <a:latin typeface="Carlito"/>
                <a:cs typeface="Carlito"/>
              </a:rPr>
              <a:t>data </a:t>
            </a:r>
            <a:r>
              <a:rPr sz="2000" spc="-5" dirty="0">
                <a:solidFill>
                  <a:srgbClr val="404040"/>
                </a:solidFill>
                <a:latin typeface="Carlito"/>
                <a:cs typeface="Carlito"/>
              </a:rPr>
              <a:t>should </a:t>
            </a:r>
            <a:r>
              <a:rPr sz="2000" dirty="0">
                <a:solidFill>
                  <a:srgbClr val="404040"/>
                </a:solidFill>
                <a:latin typeface="Carlito"/>
                <a:cs typeface="Carlito"/>
              </a:rPr>
              <a:t>be </a:t>
            </a:r>
            <a:r>
              <a:rPr sz="2000" spc="-5" dirty="0">
                <a:solidFill>
                  <a:srgbClr val="404040"/>
                </a:solidFill>
                <a:latin typeface="Carlito"/>
                <a:cs typeface="Carlito"/>
              </a:rPr>
              <a:t>collected </a:t>
            </a:r>
            <a:r>
              <a:rPr sz="2000" spc="-20" dirty="0">
                <a:solidFill>
                  <a:srgbClr val="404040"/>
                </a:solidFill>
                <a:latin typeface="Carlito"/>
                <a:cs typeface="Carlito"/>
              </a:rPr>
              <a:t>to </a:t>
            </a:r>
            <a:r>
              <a:rPr sz="2000" spc="-25" dirty="0">
                <a:solidFill>
                  <a:srgbClr val="404040"/>
                </a:solidFill>
                <a:latin typeface="Carlito"/>
                <a:cs typeface="Carlito"/>
              </a:rPr>
              <a:t>better </a:t>
            </a:r>
            <a:r>
              <a:rPr sz="2000" spc="-5" dirty="0">
                <a:solidFill>
                  <a:srgbClr val="404040"/>
                </a:solidFill>
                <a:latin typeface="Carlito"/>
                <a:cs typeface="Carlito"/>
              </a:rPr>
              <a:t>determine </a:t>
            </a:r>
            <a:r>
              <a:rPr sz="2000" dirty="0">
                <a:solidFill>
                  <a:srgbClr val="404040"/>
                </a:solidFill>
                <a:latin typeface="Carlito"/>
                <a:cs typeface="Carlito"/>
              </a:rPr>
              <a:t>the </a:t>
            </a:r>
            <a:r>
              <a:rPr sz="2000" spc="-10" dirty="0">
                <a:solidFill>
                  <a:srgbClr val="404040"/>
                </a:solidFill>
                <a:latin typeface="Carlito"/>
                <a:cs typeface="Carlito"/>
              </a:rPr>
              <a:t>best </a:t>
            </a:r>
            <a:r>
              <a:rPr sz="2000" dirty="0">
                <a:solidFill>
                  <a:srgbClr val="404040"/>
                </a:solidFill>
                <a:latin typeface="Carlito"/>
                <a:cs typeface="Carlito"/>
              </a:rPr>
              <a:t>machine learning model  and </a:t>
            </a:r>
            <a:r>
              <a:rPr sz="2000" spc="-25" dirty="0">
                <a:solidFill>
                  <a:srgbClr val="404040"/>
                </a:solidFill>
                <a:latin typeface="Carlito"/>
                <a:cs typeface="Carlito"/>
              </a:rPr>
              <a:t>improve</a:t>
            </a:r>
            <a:r>
              <a:rPr sz="2000" spc="-30" dirty="0">
                <a:solidFill>
                  <a:srgbClr val="404040"/>
                </a:solidFill>
                <a:latin typeface="Carlito"/>
                <a:cs typeface="Carlito"/>
              </a:rPr>
              <a:t> </a:t>
            </a:r>
            <a:r>
              <a:rPr sz="2000" spc="-5" dirty="0">
                <a:solidFill>
                  <a:srgbClr val="404040"/>
                </a:solidFill>
                <a:latin typeface="Carlito"/>
                <a:cs typeface="Carlito"/>
              </a:rPr>
              <a:t>accuracy</a:t>
            </a:r>
            <a:endParaRPr sz="2000" dirty="0">
              <a:latin typeface="Carlito"/>
              <a:cs typeface="Carlito"/>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chemeClr val="tx1"/>
                </a:solidFill>
                <a:latin typeface="Abadi"/>
              </a:rPr>
              <a:t>Executive Summary</a:t>
            </a:r>
          </a:p>
          <a:p>
            <a:pPr>
              <a:lnSpc>
                <a:spcPct val="120000"/>
              </a:lnSpc>
              <a:spcBef>
                <a:spcPts val="1400"/>
              </a:spcBef>
            </a:pPr>
            <a:r>
              <a:rPr lang="en-US" sz="8800" dirty="0">
                <a:solidFill>
                  <a:schemeClr val="tx1"/>
                </a:solidFill>
                <a:latin typeface="Abadi"/>
              </a:rPr>
              <a:t>Data collection methodology:</a:t>
            </a:r>
          </a:p>
          <a:p>
            <a:pPr marL="698500" lvl="1" indent="-229235">
              <a:lnSpc>
                <a:spcPct val="100000"/>
              </a:lnSpc>
              <a:spcBef>
                <a:spcPts val="315"/>
              </a:spcBef>
              <a:buFont typeface="Arial"/>
              <a:buChar char="•"/>
              <a:tabLst>
                <a:tab pos="697865" algn="l"/>
                <a:tab pos="699135" algn="l"/>
              </a:tabLst>
            </a:pPr>
            <a:r>
              <a:rPr lang="en-US" sz="8000" spc="-5" dirty="0">
                <a:solidFill>
                  <a:schemeClr val="tx1"/>
                </a:solidFill>
                <a:latin typeface="Carlito"/>
                <a:cs typeface="Carlito"/>
              </a:rPr>
              <a:t>Combined </a:t>
            </a:r>
            <a:r>
              <a:rPr lang="en-US" sz="8000" spc="-20" dirty="0">
                <a:solidFill>
                  <a:schemeClr val="tx1"/>
                </a:solidFill>
                <a:latin typeface="Carlito"/>
                <a:cs typeface="Carlito"/>
              </a:rPr>
              <a:t>data from </a:t>
            </a:r>
            <a:r>
              <a:rPr lang="en-US" sz="8000" spc="-5" dirty="0">
                <a:solidFill>
                  <a:schemeClr val="tx1"/>
                </a:solidFill>
                <a:latin typeface="Carlito"/>
                <a:cs typeface="Carlito"/>
              </a:rPr>
              <a:t>SpaceX public </a:t>
            </a:r>
            <a:r>
              <a:rPr lang="en-US" sz="8000" dirty="0">
                <a:solidFill>
                  <a:schemeClr val="tx1"/>
                </a:solidFill>
                <a:latin typeface="Carlito"/>
                <a:cs typeface="Carlito"/>
              </a:rPr>
              <a:t>API and </a:t>
            </a:r>
            <a:r>
              <a:rPr lang="en-US" sz="8000" spc="-5" dirty="0">
                <a:solidFill>
                  <a:schemeClr val="tx1"/>
                </a:solidFill>
                <a:latin typeface="Carlito"/>
                <a:cs typeface="Carlito"/>
              </a:rPr>
              <a:t>SpaceX Wikipedia</a:t>
            </a:r>
            <a:r>
              <a:rPr lang="en-US" sz="8000" spc="15" dirty="0">
                <a:solidFill>
                  <a:schemeClr val="tx1"/>
                </a:solidFill>
                <a:latin typeface="Carlito"/>
                <a:cs typeface="Carlito"/>
              </a:rPr>
              <a:t> </a:t>
            </a:r>
            <a:r>
              <a:rPr lang="en-US" sz="8000" spc="-5" dirty="0">
                <a:solidFill>
                  <a:schemeClr val="tx1"/>
                </a:solidFill>
                <a:latin typeface="Carlito"/>
                <a:cs typeface="Carlito"/>
              </a:rPr>
              <a:t>page</a:t>
            </a:r>
            <a:endParaRPr lang="en-US" sz="8000" dirty="0">
              <a:solidFill>
                <a:schemeClr val="tx1"/>
              </a:solidFill>
              <a:latin typeface="Carlito"/>
              <a:cs typeface="Carlito"/>
            </a:endParaRPr>
          </a:p>
          <a:p>
            <a:pPr>
              <a:lnSpc>
                <a:spcPct val="120000"/>
              </a:lnSpc>
              <a:spcBef>
                <a:spcPts val="1400"/>
              </a:spcBef>
            </a:pPr>
            <a:r>
              <a:rPr lang="en-US" sz="8800" dirty="0">
                <a:solidFill>
                  <a:schemeClr val="tx1"/>
                </a:solidFill>
                <a:latin typeface="Abadi"/>
              </a:rPr>
              <a:t>Perform data wrangling</a:t>
            </a:r>
          </a:p>
          <a:p>
            <a:pPr marL="698500" lvl="1" indent="-229235">
              <a:lnSpc>
                <a:spcPct val="100000"/>
              </a:lnSpc>
              <a:spcBef>
                <a:spcPts val="315"/>
              </a:spcBef>
              <a:buFont typeface="Arial"/>
              <a:buChar char="•"/>
              <a:tabLst>
                <a:tab pos="697865" algn="l"/>
                <a:tab pos="699135" algn="l"/>
              </a:tabLst>
            </a:pPr>
            <a:r>
              <a:rPr lang="en-US" sz="8000" spc="-5" dirty="0">
                <a:solidFill>
                  <a:schemeClr val="tx1"/>
                </a:solidFill>
                <a:latin typeface="Carlito"/>
                <a:cs typeface="Carlito"/>
              </a:rPr>
              <a:t>Classifying true landings </a:t>
            </a:r>
            <a:r>
              <a:rPr lang="en-US" sz="8000" dirty="0">
                <a:solidFill>
                  <a:schemeClr val="tx1"/>
                </a:solidFill>
                <a:latin typeface="Carlito"/>
                <a:cs typeface="Carlito"/>
              </a:rPr>
              <a:t>as </a:t>
            </a:r>
            <a:r>
              <a:rPr lang="en-US" sz="8000" spc="-5" dirty="0">
                <a:solidFill>
                  <a:schemeClr val="tx1"/>
                </a:solidFill>
                <a:latin typeface="Carlito"/>
                <a:cs typeface="Carlito"/>
              </a:rPr>
              <a:t>successful </a:t>
            </a:r>
            <a:r>
              <a:rPr lang="en-US" sz="8000" dirty="0">
                <a:solidFill>
                  <a:schemeClr val="tx1"/>
                </a:solidFill>
                <a:latin typeface="Carlito"/>
                <a:cs typeface="Carlito"/>
              </a:rPr>
              <a:t>and </a:t>
            </a:r>
            <a:r>
              <a:rPr lang="en-US" sz="8000" spc="-10" dirty="0">
                <a:solidFill>
                  <a:schemeClr val="tx1"/>
                </a:solidFill>
                <a:latin typeface="Carlito"/>
                <a:cs typeface="Carlito"/>
              </a:rPr>
              <a:t>unsuccessful</a:t>
            </a:r>
            <a:r>
              <a:rPr lang="en-US" sz="8000" spc="-50" dirty="0">
                <a:solidFill>
                  <a:schemeClr val="tx1"/>
                </a:solidFill>
                <a:latin typeface="Carlito"/>
                <a:cs typeface="Carlito"/>
              </a:rPr>
              <a:t> </a:t>
            </a:r>
            <a:r>
              <a:rPr lang="en-US" sz="8000" spc="-5" dirty="0">
                <a:solidFill>
                  <a:schemeClr val="tx1"/>
                </a:solidFill>
                <a:latin typeface="Carlito"/>
                <a:cs typeface="Carlito"/>
              </a:rPr>
              <a:t>otherwise</a:t>
            </a:r>
            <a:endParaRPr lang="en-US" sz="8000" dirty="0">
              <a:solidFill>
                <a:schemeClr val="tx1"/>
              </a:solidFill>
              <a:latin typeface="Carlito"/>
              <a:cs typeface="Carlito"/>
            </a:endParaRPr>
          </a:p>
          <a:p>
            <a:pPr>
              <a:lnSpc>
                <a:spcPct val="120000"/>
              </a:lnSpc>
              <a:spcBef>
                <a:spcPts val="1400"/>
              </a:spcBef>
            </a:pPr>
            <a:r>
              <a:rPr lang="en-US" sz="8800" dirty="0">
                <a:solidFill>
                  <a:schemeClr val="tx1"/>
                </a:solidFill>
                <a:latin typeface="Abadi"/>
              </a:rPr>
              <a:t>Perform exploratory data analysis (EDA) using visualization and SQL</a:t>
            </a:r>
          </a:p>
          <a:p>
            <a:pPr>
              <a:lnSpc>
                <a:spcPct val="120000"/>
              </a:lnSpc>
              <a:spcBef>
                <a:spcPts val="1400"/>
              </a:spcBef>
            </a:pPr>
            <a:r>
              <a:rPr lang="en-US" sz="8800" dirty="0">
                <a:solidFill>
                  <a:schemeClr val="tx1"/>
                </a:solidFill>
                <a:latin typeface="Abadi"/>
              </a:rPr>
              <a:t>Perform interactive visual analytics using Folium and </a:t>
            </a:r>
            <a:r>
              <a:rPr lang="en-US" sz="8800" dirty="0" err="1">
                <a:solidFill>
                  <a:schemeClr val="tx1"/>
                </a:solidFill>
                <a:latin typeface="Abadi"/>
              </a:rPr>
              <a:t>Plotly</a:t>
            </a:r>
            <a:r>
              <a:rPr lang="en-US" sz="8800" dirty="0">
                <a:solidFill>
                  <a:schemeClr val="tx1"/>
                </a:solidFill>
                <a:latin typeface="Abadi"/>
              </a:rPr>
              <a:t> Dash</a:t>
            </a:r>
          </a:p>
          <a:p>
            <a:pPr>
              <a:lnSpc>
                <a:spcPct val="120000"/>
              </a:lnSpc>
              <a:spcBef>
                <a:spcPts val="1400"/>
              </a:spcBef>
            </a:pPr>
            <a:r>
              <a:rPr lang="en-US" sz="8800" dirty="0">
                <a:solidFill>
                  <a:schemeClr val="tx1"/>
                </a:solidFill>
                <a:latin typeface="Abadi"/>
              </a:rPr>
              <a:t>Perform predictive analysis using classification models</a:t>
            </a:r>
          </a:p>
          <a:p>
            <a:pPr marL="698500" lvl="1" indent="-229235">
              <a:lnSpc>
                <a:spcPct val="100000"/>
              </a:lnSpc>
              <a:spcBef>
                <a:spcPts val="325"/>
              </a:spcBef>
              <a:buFont typeface="Arial"/>
              <a:buChar char="•"/>
              <a:tabLst>
                <a:tab pos="697865" algn="l"/>
                <a:tab pos="699135" algn="l"/>
              </a:tabLst>
            </a:pPr>
            <a:r>
              <a:rPr lang="en-IN" sz="8000" spc="-45" dirty="0">
                <a:solidFill>
                  <a:schemeClr val="tx1"/>
                </a:solidFill>
                <a:latin typeface="Carlito"/>
                <a:cs typeface="Carlito"/>
              </a:rPr>
              <a:t>Tuned </a:t>
            </a:r>
            <a:r>
              <a:rPr lang="en-IN" sz="8000" dirty="0">
                <a:solidFill>
                  <a:schemeClr val="tx1"/>
                </a:solidFill>
                <a:latin typeface="Carlito"/>
                <a:cs typeface="Carlito"/>
              </a:rPr>
              <a:t>models </a:t>
            </a:r>
            <a:r>
              <a:rPr lang="en-IN" sz="8000" spc="-5" dirty="0">
                <a:solidFill>
                  <a:schemeClr val="tx1"/>
                </a:solidFill>
                <a:latin typeface="Carlito"/>
                <a:cs typeface="Carlito"/>
              </a:rPr>
              <a:t>using</a:t>
            </a:r>
            <a:r>
              <a:rPr lang="en-IN" sz="8000" spc="10" dirty="0">
                <a:solidFill>
                  <a:schemeClr val="tx1"/>
                </a:solidFill>
                <a:latin typeface="Carlito"/>
                <a:cs typeface="Carlito"/>
              </a:rPr>
              <a:t> </a:t>
            </a:r>
            <a:r>
              <a:rPr lang="en-IN" sz="8000" spc="-20" dirty="0" err="1">
                <a:solidFill>
                  <a:schemeClr val="tx1"/>
                </a:solidFill>
                <a:latin typeface="Carlito"/>
                <a:cs typeface="Carlito"/>
              </a:rPr>
              <a:t>GridSearchCV</a:t>
            </a:r>
            <a:endParaRPr lang="en-IN" sz="8000" dirty="0">
              <a:solidFill>
                <a:schemeClr val="tx1"/>
              </a:solidFill>
              <a:latin typeface="Carlito"/>
              <a:cs typeface="Carlito"/>
            </a:endParaRPr>
          </a:p>
          <a:p>
            <a:pPr>
              <a:lnSpc>
                <a:spcPct val="120000"/>
              </a:lnSpc>
              <a:spcBef>
                <a:spcPts val="1400"/>
              </a:spcBef>
            </a:pPr>
            <a:endParaRPr lang="en-US" sz="8800" dirty="0">
              <a:solidFill>
                <a:schemeClr val="tx1"/>
              </a:solidFill>
              <a:latin typeface="Abadi"/>
            </a:endParaRPr>
          </a:p>
          <a:p>
            <a:pPr>
              <a:lnSpc>
                <a:spcPct val="100000"/>
              </a:lnSpc>
              <a:spcBef>
                <a:spcPts val="1400"/>
              </a:spcBef>
            </a:pPr>
            <a:endParaRPr lang="en-US" sz="2200" dirty="0">
              <a:solidFill>
                <a:schemeClr val="tx1"/>
              </a:solidFill>
              <a:latin typeface="Abadi"/>
            </a:endParaRPr>
          </a:p>
          <a:p>
            <a:pPr>
              <a:lnSpc>
                <a:spcPct val="100000"/>
              </a:lnSpc>
              <a:spcBef>
                <a:spcPts val="1400"/>
              </a:spcBef>
            </a:pPr>
            <a:endParaRPr lang="en-US" sz="2200" dirty="0">
              <a:solidFill>
                <a:schemeClr val="tx1"/>
              </a:solidFill>
              <a:latin typeface="Abadi"/>
            </a:endParaRPr>
          </a:p>
          <a:p>
            <a:pPr>
              <a:lnSpc>
                <a:spcPct val="100000"/>
              </a:lnSpc>
              <a:spcBef>
                <a:spcPts val="1400"/>
              </a:spcBef>
            </a:pPr>
            <a:endParaRPr lang="en-US" sz="2200" dirty="0">
              <a:solidFill>
                <a:schemeClr val="tx1"/>
              </a:solidFill>
              <a:latin typeface="Abadi"/>
            </a:endParaRPr>
          </a:p>
          <a:p>
            <a:pPr>
              <a:lnSpc>
                <a:spcPct val="100000"/>
              </a:lnSpc>
              <a:spcBef>
                <a:spcPts val="1400"/>
              </a:spcBef>
            </a:pPr>
            <a:endParaRPr lang="en-US" sz="2200" dirty="0">
              <a:solidFill>
                <a:schemeClr val="tx1"/>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object 4">
            <a:extLst>
              <a:ext uri="{FF2B5EF4-FFF2-40B4-BE49-F238E27FC236}">
                <a16:creationId xmlns:a16="http://schemas.microsoft.com/office/drawing/2014/main" id="{51A6EEBD-0EDE-9C40-A9C2-97BDE8BF076B}"/>
              </a:ext>
            </a:extLst>
          </p:cNvPr>
          <p:cNvSpPr txBox="1"/>
          <p:nvPr/>
        </p:nvSpPr>
        <p:spPr>
          <a:xfrm>
            <a:off x="860709" y="1701484"/>
            <a:ext cx="9899650" cy="3710304"/>
          </a:xfrm>
          <a:prstGeom prst="rect">
            <a:avLst/>
          </a:prstGeom>
        </p:spPr>
        <p:txBody>
          <a:bodyPr vert="horz" wrap="square" lIns="0" tIns="42545" rIns="0" bIns="0" rtlCol="0">
            <a:spAutoFit/>
          </a:bodyPr>
          <a:lstStyle/>
          <a:p>
            <a:pPr marL="12700" marR="42545">
              <a:lnSpc>
                <a:spcPts val="2210"/>
              </a:lnSpc>
              <a:spcBef>
                <a:spcPts val="335"/>
              </a:spcBef>
            </a:pPr>
            <a:r>
              <a:rPr sz="2000" spc="-25" dirty="0">
                <a:solidFill>
                  <a:srgbClr val="404040"/>
                </a:solidFill>
                <a:latin typeface="Carlito"/>
                <a:cs typeface="Carlito"/>
              </a:rPr>
              <a:t>Data </a:t>
            </a:r>
            <a:r>
              <a:rPr sz="2000" spc="-5" dirty="0">
                <a:solidFill>
                  <a:srgbClr val="404040"/>
                </a:solidFill>
                <a:latin typeface="Carlito"/>
                <a:cs typeface="Carlito"/>
              </a:rPr>
              <a:t>collection </a:t>
            </a:r>
            <a:r>
              <a:rPr sz="2000" spc="-20" dirty="0">
                <a:solidFill>
                  <a:srgbClr val="404040"/>
                </a:solidFill>
                <a:latin typeface="Carlito"/>
                <a:cs typeface="Carlito"/>
              </a:rPr>
              <a:t>process </a:t>
            </a:r>
            <a:r>
              <a:rPr sz="2000" spc="-25" dirty="0">
                <a:solidFill>
                  <a:srgbClr val="404040"/>
                </a:solidFill>
                <a:latin typeface="Carlito"/>
                <a:cs typeface="Carlito"/>
              </a:rPr>
              <a:t>involved </a:t>
            </a:r>
            <a:r>
              <a:rPr sz="2000" dirty="0">
                <a:solidFill>
                  <a:srgbClr val="404040"/>
                </a:solidFill>
                <a:latin typeface="Carlito"/>
                <a:cs typeface="Carlito"/>
              </a:rPr>
              <a:t>a </a:t>
            </a:r>
            <a:r>
              <a:rPr sz="2000" spc="-10" dirty="0">
                <a:solidFill>
                  <a:srgbClr val="404040"/>
                </a:solidFill>
                <a:latin typeface="Carlito"/>
                <a:cs typeface="Carlito"/>
              </a:rPr>
              <a:t>combination </a:t>
            </a:r>
            <a:r>
              <a:rPr sz="2000" spc="-5" dirty="0">
                <a:solidFill>
                  <a:srgbClr val="404040"/>
                </a:solidFill>
                <a:latin typeface="Carlito"/>
                <a:cs typeface="Carlito"/>
              </a:rPr>
              <a:t>of </a:t>
            </a:r>
            <a:r>
              <a:rPr sz="2000" dirty="0">
                <a:solidFill>
                  <a:srgbClr val="404040"/>
                </a:solidFill>
                <a:latin typeface="Carlito"/>
                <a:cs typeface="Carlito"/>
              </a:rPr>
              <a:t>API </a:t>
            </a:r>
            <a:r>
              <a:rPr sz="2000" spc="-20" dirty="0">
                <a:solidFill>
                  <a:srgbClr val="404040"/>
                </a:solidFill>
                <a:latin typeface="Carlito"/>
                <a:cs typeface="Carlito"/>
              </a:rPr>
              <a:t>requests from </a:t>
            </a:r>
            <a:r>
              <a:rPr sz="2000" dirty="0">
                <a:solidFill>
                  <a:srgbClr val="404040"/>
                </a:solidFill>
                <a:latin typeface="Carlito"/>
                <a:cs typeface="Carlito"/>
              </a:rPr>
              <a:t>Space X </a:t>
            </a:r>
            <a:r>
              <a:rPr sz="2000" spc="-5" dirty="0">
                <a:solidFill>
                  <a:srgbClr val="404040"/>
                </a:solidFill>
                <a:latin typeface="Carlito"/>
                <a:cs typeface="Carlito"/>
              </a:rPr>
              <a:t>public </a:t>
            </a:r>
            <a:r>
              <a:rPr sz="2000" dirty="0">
                <a:solidFill>
                  <a:srgbClr val="404040"/>
                </a:solidFill>
                <a:latin typeface="Carlito"/>
                <a:cs typeface="Carlito"/>
              </a:rPr>
              <a:t>API and </a:t>
            </a:r>
            <a:r>
              <a:rPr sz="2000" spc="-5" dirty="0">
                <a:solidFill>
                  <a:srgbClr val="404040"/>
                </a:solidFill>
                <a:latin typeface="Carlito"/>
                <a:cs typeface="Carlito"/>
              </a:rPr>
              <a:t>web  scraping </a:t>
            </a:r>
            <a:r>
              <a:rPr sz="2000" spc="-25" dirty="0">
                <a:solidFill>
                  <a:srgbClr val="404040"/>
                </a:solidFill>
                <a:latin typeface="Carlito"/>
                <a:cs typeface="Carlito"/>
              </a:rPr>
              <a:t>data </a:t>
            </a:r>
            <a:r>
              <a:rPr sz="2000" spc="-20" dirty="0">
                <a:solidFill>
                  <a:srgbClr val="404040"/>
                </a:solidFill>
                <a:latin typeface="Carlito"/>
                <a:cs typeface="Carlito"/>
              </a:rPr>
              <a:t>from </a:t>
            </a:r>
            <a:r>
              <a:rPr sz="2000" dirty="0">
                <a:solidFill>
                  <a:srgbClr val="404040"/>
                </a:solidFill>
                <a:latin typeface="Carlito"/>
                <a:cs typeface="Carlito"/>
              </a:rPr>
              <a:t>a </a:t>
            </a:r>
            <a:r>
              <a:rPr sz="2000" spc="-5" dirty="0">
                <a:solidFill>
                  <a:srgbClr val="404040"/>
                </a:solidFill>
                <a:latin typeface="Carlito"/>
                <a:cs typeface="Carlito"/>
              </a:rPr>
              <a:t>table in </a:t>
            </a:r>
            <a:r>
              <a:rPr sz="2000" dirty="0">
                <a:solidFill>
                  <a:srgbClr val="404040"/>
                </a:solidFill>
                <a:latin typeface="Carlito"/>
                <a:cs typeface="Carlito"/>
              </a:rPr>
              <a:t>Space </a:t>
            </a:r>
            <a:r>
              <a:rPr sz="2000" spc="-75" dirty="0">
                <a:solidFill>
                  <a:srgbClr val="404040"/>
                </a:solidFill>
                <a:latin typeface="Carlito"/>
                <a:cs typeface="Carlito"/>
              </a:rPr>
              <a:t>X’s </a:t>
            </a:r>
            <a:r>
              <a:rPr sz="2000" dirty="0">
                <a:solidFill>
                  <a:srgbClr val="404040"/>
                </a:solidFill>
                <a:latin typeface="Carlito"/>
                <a:cs typeface="Carlito"/>
              </a:rPr>
              <a:t>Wikipedia</a:t>
            </a:r>
            <a:r>
              <a:rPr sz="2000" spc="-100" dirty="0">
                <a:solidFill>
                  <a:srgbClr val="404040"/>
                </a:solidFill>
                <a:latin typeface="Carlito"/>
                <a:cs typeface="Carlito"/>
              </a:rPr>
              <a:t> </a:t>
            </a:r>
            <a:r>
              <a:rPr sz="2000" spc="-45" dirty="0">
                <a:solidFill>
                  <a:srgbClr val="404040"/>
                </a:solidFill>
                <a:latin typeface="Carlito"/>
                <a:cs typeface="Carlito"/>
              </a:rPr>
              <a:t>entry.</a:t>
            </a:r>
            <a:endParaRPr sz="2000" dirty="0">
              <a:latin typeface="Carlito"/>
              <a:cs typeface="Carlito"/>
            </a:endParaRPr>
          </a:p>
          <a:p>
            <a:pPr marL="12700" marR="356235">
              <a:lnSpc>
                <a:spcPts val="2300"/>
              </a:lnSpc>
              <a:spcBef>
                <a:spcPts val="1115"/>
              </a:spcBef>
            </a:pPr>
            <a:r>
              <a:rPr sz="2000" spc="-5" dirty="0">
                <a:solidFill>
                  <a:srgbClr val="404040"/>
                </a:solidFill>
                <a:latin typeface="Carlito"/>
                <a:cs typeface="Carlito"/>
              </a:rPr>
              <a:t>The </a:t>
            </a:r>
            <a:r>
              <a:rPr sz="2000" spc="-20" dirty="0">
                <a:solidFill>
                  <a:srgbClr val="404040"/>
                </a:solidFill>
                <a:latin typeface="Carlito"/>
                <a:cs typeface="Carlito"/>
              </a:rPr>
              <a:t>next </a:t>
            </a:r>
            <a:r>
              <a:rPr sz="2000" spc="-5" dirty="0">
                <a:solidFill>
                  <a:srgbClr val="404040"/>
                </a:solidFill>
                <a:latin typeface="Carlito"/>
                <a:cs typeface="Carlito"/>
              </a:rPr>
              <a:t>slide will show </a:t>
            </a:r>
            <a:r>
              <a:rPr sz="2000" dirty="0">
                <a:solidFill>
                  <a:srgbClr val="404040"/>
                </a:solidFill>
                <a:latin typeface="Carlito"/>
                <a:cs typeface="Carlito"/>
              </a:rPr>
              <a:t>the </a:t>
            </a:r>
            <a:r>
              <a:rPr sz="2000" spc="-5" dirty="0">
                <a:solidFill>
                  <a:srgbClr val="404040"/>
                </a:solidFill>
                <a:latin typeface="Carlito"/>
                <a:cs typeface="Carlito"/>
              </a:rPr>
              <a:t>flowchart of </a:t>
            </a:r>
            <a:r>
              <a:rPr sz="2000" spc="-25" dirty="0">
                <a:solidFill>
                  <a:srgbClr val="404040"/>
                </a:solidFill>
                <a:latin typeface="Carlito"/>
                <a:cs typeface="Carlito"/>
              </a:rPr>
              <a:t>data </a:t>
            </a:r>
            <a:r>
              <a:rPr sz="2000" spc="-5" dirty="0">
                <a:solidFill>
                  <a:srgbClr val="404040"/>
                </a:solidFill>
                <a:latin typeface="Carlito"/>
                <a:cs typeface="Carlito"/>
              </a:rPr>
              <a:t>collection </a:t>
            </a:r>
            <a:r>
              <a:rPr sz="2000" spc="-20" dirty="0">
                <a:solidFill>
                  <a:srgbClr val="404040"/>
                </a:solidFill>
                <a:latin typeface="Carlito"/>
                <a:cs typeface="Carlito"/>
              </a:rPr>
              <a:t>from </a:t>
            </a:r>
            <a:r>
              <a:rPr sz="2000" dirty="0">
                <a:solidFill>
                  <a:srgbClr val="404040"/>
                </a:solidFill>
                <a:latin typeface="Carlito"/>
                <a:cs typeface="Carlito"/>
              </a:rPr>
              <a:t>API and the </a:t>
            </a:r>
            <a:r>
              <a:rPr sz="2000" spc="-5" dirty="0">
                <a:solidFill>
                  <a:srgbClr val="404040"/>
                </a:solidFill>
                <a:latin typeface="Carlito"/>
                <a:cs typeface="Carlito"/>
              </a:rPr>
              <a:t>one </a:t>
            </a:r>
            <a:r>
              <a:rPr sz="2000" spc="-20" dirty="0">
                <a:solidFill>
                  <a:srgbClr val="404040"/>
                </a:solidFill>
                <a:latin typeface="Carlito"/>
                <a:cs typeface="Carlito"/>
              </a:rPr>
              <a:t>after </a:t>
            </a:r>
            <a:r>
              <a:rPr sz="2000" spc="-5" dirty="0">
                <a:solidFill>
                  <a:srgbClr val="404040"/>
                </a:solidFill>
                <a:latin typeface="Carlito"/>
                <a:cs typeface="Carlito"/>
              </a:rPr>
              <a:t>will show  </a:t>
            </a:r>
            <a:r>
              <a:rPr sz="2000" dirty="0">
                <a:solidFill>
                  <a:srgbClr val="404040"/>
                </a:solidFill>
                <a:latin typeface="Carlito"/>
                <a:cs typeface="Carlito"/>
              </a:rPr>
              <a:t>the </a:t>
            </a:r>
            <a:r>
              <a:rPr sz="2000" spc="-5" dirty="0">
                <a:solidFill>
                  <a:srgbClr val="404040"/>
                </a:solidFill>
                <a:latin typeface="Carlito"/>
                <a:cs typeface="Carlito"/>
              </a:rPr>
              <a:t>flowchart of </a:t>
            </a:r>
            <a:r>
              <a:rPr sz="2000" spc="-25" dirty="0">
                <a:solidFill>
                  <a:srgbClr val="404040"/>
                </a:solidFill>
                <a:latin typeface="Carlito"/>
                <a:cs typeface="Carlito"/>
              </a:rPr>
              <a:t>data </a:t>
            </a:r>
            <a:r>
              <a:rPr sz="2000" spc="-5" dirty="0">
                <a:solidFill>
                  <a:srgbClr val="404040"/>
                </a:solidFill>
                <a:latin typeface="Carlito"/>
                <a:cs typeface="Carlito"/>
              </a:rPr>
              <a:t>collection </a:t>
            </a:r>
            <a:r>
              <a:rPr sz="2000" spc="-20" dirty="0">
                <a:solidFill>
                  <a:srgbClr val="404040"/>
                </a:solidFill>
                <a:latin typeface="Carlito"/>
                <a:cs typeface="Carlito"/>
              </a:rPr>
              <a:t>from</a:t>
            </a:r>
            <a:r>
              <a:rPr sz="2000" spc="-110" dirty="0">
                <a:solidFill>
                  <a:srgbClr val="404040"/>
                </a:solidFill>
                <a:latin typeface="Carlito"/>
                <a:cs typeface="Carlito"/>
              </a:rPr>
              <a:t> </a:t>
            </a:r>
            <a:r>
              <a:rPr sz="2000" spc="-10" dirty="0">
                <a:solidFill>
                  <a:srgbClr val="404040"/>
                </a:solidFill>
                <a:latin typeface="Carlito"/>
                <a:cs typeface="Carlito"/>
              </a:rPr>
              <a:t>webscraping.</a:t>
            </a:r>
            <a:endParaRPr sz="2000" dirty="0">
              <a:latin typeface="Carlito"/>
              <a:cs typeface="Carlito"/>
            </a:endParaRPr>
          </a:p>
          <a:p>
            <a:pPr marL="12700">
              <a:lnSpc>
                <a:spcPct val="100000"/>
              </a:lnSpc>
              <a:spcBef>
                <a:spcPts val="1145"/>
              </a:spcBef>
            </a:pPr>
            <a:r>
              <a:rPr sz="2000" u="heavy" dirty="0">
                <a:solidFill>
                  <a:srgbClr val="404040"/>
                </a:solidFill>
                <a:uFill>
                  <a:solidFill>
                    <a:srgbClr val="404040"/>
                  </a:solidFill>
                </a:uFill>
                <a:latin typeface="Carlito"/>
                <a:cs typeface="Carlito"/>
              </a:rPr>
              <a:t>Space X API </a:t>
            </a:r>
            <a:r>
              <a:rPr sz="2000" u="heavy" spc="-25" dirty="0">
                <a:solidFill>
                  <a:srgbClr val="404040"/>
                </a:solidFill>
                <a:uFill>
                  <a:solidFill>
                    <a:srgbClr val="404040"/>
                  </a:solidFill>
                </a:uFill>
                <a:latin typeface="Carlito"/>
                <a:cs typeface="Carlito"/>
              </a:rPr>
              <a:t>Data</a:t>
            </a:r>
            <a:r>
              <a:rPr sz="2000" u="heavy" spc="-95" dirty="0">
                <a:solidFill>
                  <a:srgbClr val="404040"/>
                </a:solidFill>
                <a:uFill>
                  <a:solidFill>
                    <a:srgbClr val="404040"/>
                  </a:solidFill>
                </a:uFill>
                <a:latin typeface="Carlito"/>
                <a:cs typeface="Carlito"/>
              </a:rPr>
              <a:t> </a:t>
            </a:r>
            <a:r>
              <a:rPr sz="2000" u="heavy" spc="-5" dirty="0">
                <a:solidFill>
                  <a:srgbClr val="404040"/>
                </a:solidFill>
                <a:uFill>
                  <a:solidFill>
                    <a:srgbClr val="404040"/>
                  </a:solidFill>
                </a:uFill>
                <a:latin typeface="Carlito"/>
                <a:cs typeface="Carlito"/>
              </a:rPr>
              <a:t>Columns:</a:t>
            </a:r>
            <a:endParaRPr sz="2000" dirty="0">
              <a:latin typeface="Carlito"/>
              <a:cs typeface="Carlito"/>
            </a:endParaRPr>
          </a:p>
          <a:p>
            <a:pPr marL="12700">
              <a:lnSpc>
                <a:spcPts val="2300"/>
              </a:lnSpc>
              <a:spcBef>
                <a:spcPts val="1200"/>
              </a:spcBef>
            </a:pPr>
            <a:r>
              <a:rPr sz="2000" spc="-30" dirty="0">
                <a:solidFill>
                  <a:srgbClr val="404040"/>
                </a:solidFill>
                <a:latin typeface="Carlito"/>
                <a:cs typeface="Carlito"/>
              </a:rPr>
              <a:t>FlightNumber, </a:t>
            </a:r>
            <a:r>
              <a:rPr sz="2000" spc="-20" dirty="0">
                <a:solidFill>
                  <a:srgbClr val="404040"/>
                </a:solidFill>
                <a:latin typeface="Carlito"/>
                <a:cs typeface="Carlito"/>
              </a:rPr>
              <a:t>Date, </a:t>
            </a:r>
            <a:r>
              <a:rPr sz="2000" spc="-25" dirty="0">
                <a:solidFill>
                  <a:srgbClr val="404040"/>
                </a:solidFill>
                <a:latin typeface="Carlito"/>
                <a:cs typeface="Carlito"/>
              </a:rPr>
              <a:t>BoosterVersion, </a:t>
            </a:r>
            <a:r>
              <a:rPr sz="2000" spc="-20" dirty="0">
                <a:solidFill>
                  <a:srgbClr val="404040"/>
                </a:solidFill>
                <a:latin typeface="Carlito"/>
                <a:cs typeface="Carlito"/>
              </a:rPr>
              <a:t>PayloadMass, </a:t>
            </a:r>
            <a:r>
              <a:rPr sz="2000" spc="-5" dirty="0">
                <a:solidFill>
                  <a:srgbClr val="404040"/>
                </a:solidFill>
                <a:latin typeface="Carlito"/>
                <a:cs typeface="Carlito"/>
              </a:rPr>
              <a:t>Orbit, LaunchSite, </a:t>
            </a:r>
            <a:r>
              <a:rPr sz="2000" spc="-15" dirty="0">
                <a:solidFill>
                  <a:srgbClr val="404040"/>
                </a:solidFill>
                <a:latin typeface="Carlito"/>
                <a:cs typeface="Carlito"/>
              </a:rPr>
              <a:t>Outcome, </a:t>
            </a:r>
            <a:r>
              <a:rPr sz="2000" spc="-5" dirty="0">
                <a:solidFill>
                  <a:srgbClr val="404040"/>
                </a:solidFill>
                <a:latin typeface="Carlito"/>
                <a:cs typeface="Carlito"/>
              </a:rPr>
              <a:t>Flights,</a:t>
            </a:r>
            <a:r>
              <a:rPr sz="2000" spc="55" dirty="0">
                <a:solidFill>
                  <a:srgbClr val="404040"/>
                </a:solidFill>
                <a:latin typeface="Carlito"/>
                <a:cs typeface="Carlito"/>
              </a:rPr>
              <a:t> </a:t>
            </a:r>
            <a:r>
              <a:rPr sz="2000" dirty="0">
                <a:solidFill>
                  <a:srgbClr val="404040"/>
                </a:solidFill>
                <a:latin typeface="Carlito"/>
                <a:cs typeface="Carlito"/>
              </a:rPr>
              <a:t>GridFins,</a:t>
            </a:r>
            <a:endParaRPr sz="2000" dirty="0">
              <a:latin typeface="Carlito"/>
              <a:cs typeface="Carlito"/>
            </a:endParaRPr>
          </a:p>
          <a:p>
            <a:pPr marL="12700">
              <a:lnSpc>
                <a:spcPts val="2300"/>
              </a:lnSpc>
            </a:pPr>
            <a:r>
              <a:rPr sz="2000" spc="-5" dirty="0">
                <a:solidFill>
                  <a:srgbClr val="404040"/>
                </a:solidFill>
                <a:latin typeface="Carlito"/>
                <a:cs typeface="Carlito"/>
              </a:rPr>
              <a:t>Reused, Legs, </a:t>
            </a:r>
            <a:r>
              <a:rPr sz="2000" spc="-10" dirty="0">
                <a:solidFill>
                  <a:srgbClr val="404040"/>
                </a:solidFill>
                <a:latin typeface="Carlito"/>
                <a:cs typeface="Carlito"/>
              </a:rPr>
              <a:t>LandingPad, </a:t>
            </a:r>
            <a:r>
              <a:rPr sz="2000" dirty="0">
                <a:solidFill>
                  <a:srgbClr val="404040"/>
                </a:solidFill>
                <a:latin typeface="Carlito"/>
                <a:cs typeface="Carlito"/>
              </a:rPr>
              <a:t>Block, </a:t>
            </a:r>
            <a:r>
              <a:rPr sz="2000" spc="-10" dirty="0">
                <a:solidFill>
                  <a:srgbClr val="404040"/>
                </a:solidFill>
                <a:latin typeface="Carlito"/>
                <a:cs typeface="Carlito"/>
              </a:rPr>
              <a:t>ReusedCount, </a:t>
            </a:r>
            <a:r>
              <a:rPr sz="2000" spc="-5" dirty="0">
                <a:solidFill>
                  <a:srgbClr val="404040"/>
                </a:solidFill>
                <a:latin typeface="Carlito"/>
                <a:cs typeface="Carlito"/>
              </a:rPr>
              <a:t>Serial, Longitude,</a:t>
            </a:r>
            <a:r>
              <a:rPr sz="2000" spc="-229" dirty="0">
                <a:solidFill>
                  <a:srgbClr val="404040"/>
                </a:solidFill>
                <a:latin typeface="Carlito"/>
                <a:cs typeface="Carlito"/>
              </a:rPr>
              <a:t> </a:t>
            </a:r>
            <a:r>
              <a:rPr sz="2000" spc="-5" dirty="0">
                <a:solidFill>
                  <a:srgbClr val="404040"/>
                </a:solidFill>
                <a:latin typeface="Carlito"/>
                <a:cs typeface="Carlito"/>
              </a:rPr>
              <a:t>Latitude</a:t>
            </a:r>
            <a:endParaRPr sz="2000" dirty="0">
              <a:latin typeface="Carlito"/>
              <a:cs typeface="Carlito"/>
            </a:endParaRPr>
          </a:p>
          <a:p>
            <a:pPr marL="12700">
              <a:lnSpc>
                <a:spcPct val="100000"/>
              </a:lnSpc>
              <a:spcBef>
                <a:spcPts val="1105"/>
              </a:spcBef>
            </a:pPr>
            <a:r>
              <a:rPr sz="2000" u="heavy" dirty="0">
                <a:solidFill>
                  <a:srgbClr val="404040"/>
                </a:solidFill>
                <a:uFill>
                  <a:solidFill>
                    <a:srgbClr val="404040"/>
                  </a:solidFill>
                </a:uFill>
                <a:latin typeface="Carlito"/>
                <a:cs typeface="Carlito"/>
              </a:rPr>
              <a:t>Wikipedia </a:t>
            </a:r>
            <a:r>
              <a:rPr sz="2000" u="heavy" spc="-25" dirty="0">
                <a:solidFill>
                  <a:srgbClr val="404040"/>
                </a:solidFill>
                <a:uFill>
                  <a:solidFill>
                    <a:srgbClr val="404040"/>
                  </a:solidFill>
                </a:uFill>
                <a:latin typeface="Carlito"/>
                <a:cs typeface="Carlito"/>
              </a:rPr>
              <a:t>Webscrape Data</a:t>
            </a:r>
            <a:r>
              <a:rPr sz="2000" u="heavy" spc="-125" dirty="0">
                <a:solidFill>
                  <a:srgbClr val="404040"/>
                </a:solidFill>
                <a:uFill>
                  <a:solidFill>
                    <a:srgbClr val="404040"/>
                  </a:solidFill>
                </a:uFill>
                <a:latin typeface="Carlito"/>
                <a:cs typeface="Carlito"/>
              </a:rPr>
              <a:t> </a:t>
            </a:r>
            <a:r>
              <a:rPr sz="2000" u="heavy" spc="-5" dirty="0">
                <a:solidFill>
                  <a:srgbClr val="404040"/>
                </a:solidFill>
                <a:uFill>
                  <a:solidFill>
                    <a:srgbClr val="404040"/>
                  </a:solidFill>
                </a:uFill>
                <a:latin typeface="Carlito"/>
                <a:cs typeface="Carlito"/>
              </a:rPr>
              <a:t>Columns:</a:t>
            </a:r>
            <a:endParaRPr sz="2000" dirty="0">
              <a:latin typeface="Carlito"/>
              <a:cs typeface="Carlito"/>
            </a:endParaRPr>
          </a:p>
          <a:p>
            <a:pPr marL="12700" marR="837565">
              <a:lnSpc>
                <a:spcPts val="2200"/>
              </a:lnSpc>
              <a:spcBef>
                <a:spcPts val="1440"/>
              </a:spcBef>
            </a:pPr>
            <a:r>
              <a:rPr sz="2000" spc="-15" dirty="0">
                <a:solidFill>
                  <a:srgbClr val="404040"/>
                </a:solidFill>
                <a:latin typeface="Carlito"/>
                <a:cs typeface="Carlito"/>
              </a:rPr>
              <a:t>Flight </a:t>
            </a:r>
            <a:r>
              <a:rPr sz="2000" dirty="0">
                <a:solidFill>
                  <a:srgbClr val="404040"/>
                </a:solidFill>
                <a:latin typeface="Carlito"/>
                <a:cs typeface="Carlito"/>
              </a:rPr>
              <a:t>No., </a:t>
            </a:r>
            <a:r>
              <a:rPr sz="2000" spc="-5" dirty="0">
                <a:solidFill>
                  <a:srgbClr val="404040"/>
                </a:solidFill>
                <a:latin typeface="Carlito"/>
                <a:cs typeface="Carlito"/>
              </a:rPr>
              <a:t>Launch </a:t>
            </a:r>
            <a:r>
              <a:rPr sz="2000" spc="-20" dirty="0">
                <a:solidFill>
                  <a:srgbClr val="404040"/>
                </a:solidFill>
                <a:latin typeface="Carlito"/>
                <a:cs typeface="Carlito"/>
              </a:rPr>
              <a:t>site, </a:t>
            </a:r>
            <a:r>
              <a:rPr sz="2000" spc="-25" dirty="0">
                <a:solidFill>
                  <a:srgbClr val="404040"/>
                </a:solidFill>
                <a:latin typeface="Carlito"/>
                <a:cs typeface="Carlito"/>
              </a:rPr>
              <a:t>Payload, </a:t>
            </a:r>
            <a:r>
              <a:rPr sz="2000" spc="-20" dirty="0">
                <a:solidFill>
                  <a:srgbClr val="404040"/>
                </a:solidFill>
                <a:latin typeface="Carlito"/>
                <a:cs typeface="Carlito"/>
              </a:rPr>
              <a:t>PayloadMass, </a:t>
            </a:r>
            <a:r>
              <a:rPr sz="2000" spc="-5" dirty="0">
                <a:solidFill>
                  <a:srgbClr val="404040"/>
                </a:solidFill>
                <a:latin typeface="Carlito"/>
                <a:cs typeface="Carlito"/>
              </a:rPr>
              <a:t>Orbit, </a:t>
            </a:r>
            <a:r>
              <a:rPr sz="2000" spc="-60" dirty="0">
                <a:solidFill>
                  <a:srgbClr val="404040"/>
                </a:solidFill>
                <a:latin typeface="Carlito"/>
                <a:cs typeface="Carlito"/>
              </a:rPr>
              <a:t>Customer, </a:t>
            </a:r>
            <a:r>
              <a:rPr sz="2000" spc="-5" dirty="0">
                <a:solidFill>
                  <a:srgbClr val="404040"/>
                </a:solidFill>
                <a:latin typeface="Carlito"/>
                <a:cs typeface="Carlito"/>
              </a:rPr>
              <a:t>Launch </a:t>
            </a:r>
            <a:r>
              <a:rPr sz="2000" spc="-15" dirty="0">
                <a:solidFill>
                  <a:srgbClr val="404040"/>
                </a:solidFill>
                <a:latin typeface="Carlito"/>
                <a:cs typeface="Carlito"/>
              </a:rPr>
              <a:t>outcome, </a:t>
            </a:r>
            <a:r>
              <a:rPr sz="2000" spc="-45" dirty="0">
                <a:solidFill>
                  <a:srgbClr val="404040"/>
                </a:solidFill>
                <a:latin typeface="Carlito"/>
                <a:cs typeface="Carlito"/>
              </a:rPr>
              <a:t>Version  </a:t>
            </a:r>
            <a:r>
              <a:rPr sz="2000" spc="-60" dirty="0">
                <a:solidFill>
                  <a:srgbClr val="404040"/>
                </a:solidFill>
                <a:latin typeface="Carlito"/>
                <a:cs typeface="Carlito"/>
              </a:rPr>
              <a:t>Booster, </a:t>
            </a:r>
            <a:r>
              <a:rPr sz="2000" spc="-20" dirty="0">
                <a:solidFill>
                  <a:srgbClr val="404040"/>
                </a:solidFill>
                <a:latin typeface="Carlito"/>
                <a:cs typeface="Carlito"/>
              </a:rPr>
              <a:t>Booster </a:t>
            </a:r>
            <a:r>
              <a:rPr sz="2000" dirty="0">
                <a:solidFill>
                  <a:srgbClr val="404040"/>
                </a:solidFill>
                <a:latin typeface="Carlito"/>
                <a:cs typeface="Carlito"/>
              </a:rPr>
              <a:t>landing, </a:t>
            </a:r>
            <a:r>
              <a:rPr sz="2000" spc="-20" dirty="0">
                <a:solidFill>
                  <a:srgbClr val="404040"/>
                </a:solidFill>
                <a:latin typeface="Carlito"/>
                <a:cs typeface="Carlito"/>
              </a:rPr>
              <a:t>Date,</a:t>
            </a:r>
            <a:r>
              <a:rPr sz="2000" spc="40" dirty="0">
                <a:solidFill>
                  <a:srgbClr val="404040"/>
                </a:solidFill>
                <a:latin typeface="Carlito"/>
                <a:cs typeface="Carlito"/>
              </a:rPr>
              <a:t> </a:t>
            </a:r>
            <a:r>
              <a:rPr sz="2000" spc="-5" dirty="0">
                <a:solidFill>
                  <a:srgbClr val="404040"/>
                </a:solidFill>
                <a:latin typeface="Carlito"/>
                <a:cs typeface="Carlito"/>
              </a:rPr>
              <a:t>Time</a:t>
            </a:r>
            <a:endParaRPr sz="2000" dirty="0">
              <a:latin typeface="Carlito"/>
              <a:cs typeface="Carlito"/>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15218" y="5513152"/>
            <a:ext cx="11025186" cy="1035875"/>
          </a:xfrm>
          <a:prstGeom prst="rect">
            <a:avLst/>
          </a:prstGeom>
        </p:spPr>
        <p:txBody>
          <a:bodyPr vert="horz" lIns="91440" tIns="45720" rIns="91440" bIns="45720" rtlCol="0" anchor="t">
            <a:normAutofit fontScale="92500" lnSpcReduction="20000"/>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https://github.com/nitinmadas/SpaceX-Analysis/blob/main/Data%20Collection/Spacex-data-collection-api.ipynb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56" name="object 6">
            <a:extLst>
              <a:ext uri="{FF2B5EF4-FFF2-40B4-BE49-F238E27FC236}">
                <a16:creationId xmlns:a16="http://schemas.microsoft.com/office/drawing/2014/main" id="{9593E5EF-3534-9296-8EE2-26A706187EF7}"/>
              </a:ext>
            </a:extLst>
          </p:cNvPr>
          <p:cNvSpPr/>
          <p:nvPr/>
        </p:nvSpPr>
        <p:spPr>
          <a:xfrm>
            <a:off x="3271902" y="1806784"/>
            <a:ext cx="237744" cy="1389888"/>
          </a:xfrm>
          <a:prstGeom prst="rect">
            <a:avLst/>
          </a:prstGeom>
          <a:solidFill>
            <a:schemeClr val="accent1"/>
          </a:solidFill>
        </p:spPr>
        <p:txBody>
          <a:bodyPr wrap="square" lIns="0" tIns="0" rIns="0" bIns="0" rtlCol="0"/>
          <a:lstStyle/>
          <a:p>
            <a:endParaRPr/>
          </a:p>
        </p:txBody>
      </p:sp>
      <p:grpSp>
        <p:nvGrpSpPr>
          <p:cNvPr id="57" name="object 7">
            <a:extLst>
              <a:ext uri="{FF2B5EF4-FFF2-40B4-BE49-F238E27FC236}">
                <a16:creationId xmlns:a16="http://schemas.microsoft.com/office/drawing/2014/main" id="{796BE688-1788-4BAF-570F-8B33F3E2FE30}"/>
              </a:ext>
            </a:extLst>
          </p:cNvPr>
          <p:cNvGrpSpPr/>
          <p:nvPr/>
        </p:nvGrpSpPr>
        <p:grpSpPr>
          <a:xfrm>
            <a:off x="2991485" y="1530941"/>
            <a:ext cx="1851660" cy="1607820"/>
            <a:chOff x="4782311" y="1478280"/>
            <a:chExt cx="1851660" cy="1607820"/>
          </a:xfrm>
          <a:solidFill>
            <a:schemeClr val="accent1"/>
          </a:solidFill>
        </p:grpSpPr>
        <p:sp>
          <p:nvSpPr>
            <p:cNvPr id="58" name="object 8">
              <a:extLst>
                <a:ext uri="{FF2B5EF4-FFF2-40B4-BE49-F238E27FC236}">
                  <a16:creationId xmlns:a16="http://schemas.microsoft.com/office/drawing/2014/main" id="{685EAC01-C7A9-EC00-ACD4-76DA0DD57331}"/>
                </a:ext>
              </a:extLst>
            </p:cNvPr>
            <p:cNvSpPr/>
            <p:nvPr/>
          </p:nvSpPr>
          <p:spPr>
            <a:xfrm>
              <a:off x="5084063" y="1766316"/>
              <a:ext cx="158496" cy="1319784"/>
            </a:xfrm>
            <a:prstGeom prst="rect">
              <a:avLst/>
            </a:prstGeom>
            <a:grpFill/>
          </p:spPr>
          <p:txBody>
            <a:bodyPr wrap="square" lIns="0" tIns="0" rIns="0" bIns="0" rtlCol="0"/>
            <a:lstStyle/>
            <a:p>
              <a:endParaRPr/>
            </a:p>
          </p:txBody>
        </p:sp>
        <p:sp>
          <p:nvSpPr>
            <p:cNvPr id="59" name="object 9">
              <a:extLst>
                <a:ext uri="{FF2B5EF4-FFF2-40B4-BE49-F238E27FC236}">
                  <a16:creationId xmlns:a16="http://schemas.microsoft.com/office/drawing/2014/main" id="{9D473715-9F79-93EE-19EA-63A0E562AD00}"/>
                </a:ext>
              </a:extLst>
            </p:cNvPr>
            <p:cNvSpPr/>
            <p:nvPr/>
          </p:nvSpPr>
          <p:spPr>
            <a:xfrm>
              <a:off x="4782311" y="1478280"/>
              <a:ext cx="1851660" cy="1143000"/>
            </a:xfrm>
            <a:prstGeom prst="rect">
              <a:avLst/>
            </a:prstGeom>
            <a:grpFill/>
          </p:spPr>
          <p:txBody>
            <a:bodyPr wrap="square" lIns="0" tIns="0" rIns="0" bIns="0" rtlCol="0"/>
            <a:lstStyle/>
            <a:p>
              <a:endParaRPr/>
            </a:p>
          </p:txBody>
        </p:sp>
        <p:sp>
          <p:nvSpPr>
            <p:cNvPr id="60" name="object 10">
              <a:extLst>
                <a:ext uri="{FF2B5EF4-FFF2-40B4-BE49-F238E27FC236}">
                  <a16:creationId xmlns:a16="http://schemas.microsoft.com/office/drawing/2014/main" id="{88B4F4A2-19F7-5550-7C8B-4B9B0EF1DBE9}"/>
                </a:ext>
              </a:extLst>
            </p:cNvPr>
            <p:cNvSpPr/>
            <p:nvPr/>
          </p:nvSpPr>
          <p:spPr>
            <a:xfrm>
              <a:off x="4888991" y="1719072"/>
              <a:ext cx="1677923" cy="696467"/>
            </a:xfrm>
            <a:prstGeom prst="rect">
              <a:avLst/>
            </a:prstGeom>
            <a:grpFill/>
          </p:spPr>
          <p:txBody>
            <a:bodyPr wrap="square" lIns="0" tIns="0" rIns="0" bIns="0" rtlCol="0"/>
            <a:lstStyle/>
            <a:p>
              <a:endParaRPr/>
            </a:p>
          </p:txBody>
        </p:sp>
        <p:sp>
          <p:nvSpPr>
            <p:cNvPr id="61" name="object 11">
              <a:extLst>
                <a:ext uri="{FF2B5EF4-FFF2-40B4-BE49-F238E27FC236}">
                  <a16:creationId xmlns:a16="http://schemas.microsoft.com/office/drawing/2014/main" id="{9C95DED2-97E7-0B02-6EE4-8204DCCFC0D5}"/>
                </a:ext>
              </a:extLst>
            </p:cNvPr>
            <p:cNvSpPr/>
            <p:nvPr/>
          </p:nvSpPr>
          <p:spPr>
            <a:xfrm>
              <a:off x="4803647" y="1499616"/>
              <a:ext cx="1772411" cy="1063752"/>
            </a:xfrm>
            <a:prstGeom prst="rect">
              <a:avLst/>
            </a:prstGeom>
            <a:grpFill/>
          </p:spPr>
          <p:txBody>
            <a:bodyPr wrap="square" lIns="0" tIns="0" rIns="0" bIns="0" rtlCol="0"/>
            <a:lstStyle/>
            <a:p>
              <a:endParaRPr/>
            </a:p>
          </p:txBody>
        </p:sp>
      </p:grpSp>
      <p:sp>
        <p:nvSpPr>
          <p:cNvPr id="62" name="object 12">
            <a:extLst>
              <a:ext uri="{FF2B5EF4-FFF2-40B4-BE49-F238E27FC236}">
                <a16:creationId xmlns:a16="http://schemas.microsoft.com/office/drawing/2014/main" id="{6356EE65-F987-7570-D081-BA17195A55B5}"/>
              </a:ext>
            </a:extLst>
          </p:cNvPr>
          <p:cNvSpPr txBox="1"/>
          <p:nvPr/>
        </p:nvSpPr>
        <p:spPr>
          <a:xfrm>
            <a:off x="3225039" y="1818722"/>
            <a:ext cx="1327150" cy="462915"/>
          </a:xfrm>
          <a:prstGeom prst="rect">
            <a:avLst/>
          </a:prstGeom>
          <a:solidFill>
            <a:schemeClr val="accent1"/>
          </a:solidFill>
        </p:spPr>
        <p:txBody>
          <a:bodyPr vert="horz" wrap="square" lIns="0" tIns="36195" rIns="0" bIns="0" rtlCol="0">
            <a:spAutoFit/>
          </a:bodyPr>
          <a:lstStyle/>
          <a:p>
            <a:pPr marL="479425" marR="5080" indent="-466725">
              <a:lnSpc>
                <a:spcPts val="1639"/>
              </a:lnSpc>
              <a:spcBef>
                <a:spcPts val="285"/>
              </a:spcBef>
            </a:pPr>
            <a:r>
              <a:rPr sz="1500" spc="-5" dirty="0">
                <a:solidFill>
                  <a:srgbClr val="FFFFFF"/>
                </a:solidFill>
                <a:latin typeface="Carlito"/>
                <a:cs typeface="Carlito"/>
              </a:rPr>
              <a:t>Request </a:t>
            </a:r>
            <a:r>
              <a:rPr sz="1500" spc="-10" dirty="0">
                <a:solidFill>
                  <a:srgbClr val="FFFFFF"/>
                </a:solidFill>
                <a:latin typeface="Carlito"/>
                <a:cs typeface="Carlito"/>
              </a:rPr>
              <a:t>(Space</a:t>
            </a:r>
            <a:r>
              <a:rPr sz="1500" spc="-240" dirty="0">
                <a:solidFill>
                  <a:srgbClr val="FFFFFF"/>
                </a:solidFill>
                <a:latin typeface="Carlito"/>
                <a:cs typeface="Carlito"/>
              </a:rPr>
              <a:t> </a:t>
            </a:r>
            <a:r>
              <a:rPr sz="1500" dirty="0">
                <a:solidFill>
                  <a:srgbClr val="FFFFFF"/>
                </a:solidFill>
                <a:latin typeface="Carlito"/>
                <a:cs typeface="Carlito"/>
              </a:rPr>
              <a:t>X  APIs)</a:t>
            </a:r>
            <a:endParaRPr sz="1500" dirty="0">
              <a:latin typeface="Carlito"/>
              <a:cs typeface="Carlito"/>
            </a:endParaRPr>
          </a:p>
        </p:txBody>
      </p:sp>
      <p:grpSp>
        <p:nvGrpSpPr>
          <p:cNvPr id="63" name="object 13">
            <a:extLst>
              <a:ext uri="{FF2B5EF4-FFF2-40B4-BE49-F238E27FC236}">
                <a16:creationId xmlns:a16="http://schemas.microsoft.com/office/drawing/2014/main" id="{2C5FBA77-0BE5-242E-11F0-CA016532975C}"/>
              </a:ext>
            </a:extLst>
          </p:cNvPr>
          <p:cNvGrpSpPr/>
          <p:nvPr/>
        </p:nvGrpSpPr>
        <p:grpSpPr>
          <a:xfrm>
            <a:off x="2991485" y="2859868"/>
            <a:ext cx="1851660" cy="1666239"/>
            <a:chOff x="4782311" y="2807207"/>
            <a:chExt cx="1851660" cy="1666239"/>
          </a:xfrm>
          <a:solidFill>
            <a:schemeClr val="accent1"/>
          </a:solidFill>
        </p:grpSpPr>
        <p:sp>
          <p:nvSpPr>
            <p:cNvPr id="64" name="object 14">
              <a:extLst>
                <a:ext uri="{FF2B5EF4-FFF2-40B4-BE49-F238E27FC236}">
                  <a16:creationId xmlns:a16="http://schemas.microsoft.com/office/drawing/2014/main" id="{67A1E195-7417-62F9-F3C9-C3E37D5004E1}"/>
                </a:ext>
              </a:extLst>
            </p:cNvPr>
            <p:cNvSpPr/>
            <p:nvPr/>
          </p:nvSpPr>
          <p:spPr>
            <a:xfrm>
              <a:off x="5062727" y="3073907"/>
              <a:ext cx="237744" cy="1399032"/>
            </a:xfrm>
            <a:prstGeom prst="rect">
              <a:avLst/>
            </a:prstGeom>
            <a:grpFill/>
          </p:spPr>
          <p:txBody>
            <a:bodyPr wrap="square" lIns="0" tIns="0" rIns="0" bIns="0" rtlCol="0"/>
            <a:lstStyle/>
            <a:p>
              <a:endParaRPr/>
            </a:p>
          </p:txBody>
        </p:sp>
        <p:sp>
          <p:nvSpPr>
            <p:cNvPr id="65" name="object 15">
              <a:extLst>
                <a:ext uri="{FF2B5EF4-FFF2-40B4-BE49-F238E27FC236}">
                  <a16:creationId xmlns:a16="http://schemas.microsoft.com/office/drawing/2014/main" id="{96875FB0-DF5F-5D93-BE4D-D491D0F9D4B5}"/>
                </a:ext>
              </a:extLst>
            </p:cNvPr>
            <p:cNvSpPr/>
            <p:nvPr/>
          </p:nvSpPr>
          <p:spPr>
            <a:xfrm>
              <a:off x="5084063" y="3095243"/>
              <a:ext cx="158496" cy="1319784"/>
            </a:xfrm>
            <a:prstGeom prst="rect">
              <a:avLst/>
            </a:prstGeom>
            <a:grpFill/>
          </p:spPr>
          <p:txBody>
            <a:bodyPr wrap="square" lIns="0" tIns="0" rIns="0" bIns="0" rtlCol="0"/>
            <a:lstStyle/>
            <a:p>
              <a:endParaRPr/>
            </a:p>
          </p:txBody>
        </p:sp>
        <p:sp>
          <p:nvSpPr>
            <p:cNvPr id="66" name="object 16">
              <a:extLst>
                <a:ext uri="{FF2B5EF4-FFF2-40B4-BE49-F238E27FC236}">
                  <a16:creationId xmlns:a16="http://schemas.microsoft.com/office/drawing/2014/main" id="{46184DB5-7332-E03E-A3CC-09572655533B}"/>
                </a:ext>
              </a:extLst>
            </p:cNvPr>
            <p:cNvSpPr/>
            <p:nvPr/>
          </p:nvSpPr>
          <p:spPr>
            <a:xfrm>
              <a:off x="4782311" y="2807207"/>
              <a:ext cx="1851660" cy="1143000"/>
            </a:xfrm>
            <a:prstGeom prst="rect">
              <a:avLst/>
            </a:prstGeom>
            <a:grpFill/>
          </p:spPr>
          <p:txBody>
            <a:bodyPr wrap="square" lIns="0" tIns="0" rIns="0" bIns="0" rtlCol="0"/>
            <a:lstStyle/>
            <a:p>
              <a:endParaRPr/>
            </a:p>
          </p:txBody>
        </p:sp>
        <p:sp>
          <p:nvSpPr>
            <p:cNvPr id="67" name="object 17">
              <a:extLst>
                <a:ext uri="{FF2B5EF4-FFF2-40B4-BE49-F238E27FC236}">
                  <a16:creationId xmlns:a16="http://schemas.microsoft.com/office/drawing/2014/main" id="{E2AD6FFE-331C-1623-7FD2-98F82BEB1BBB}"/>
                </a:ext>
              </a:extLst>
            </p:cNvPr>
            <p:cNvSpPr/>
            <p:nvPr/>
          </p:nvSpPr>
          <p:spPr>
            <a:xfrm>
              <a:off x="4888991" y="2839211"/>
              <a:ext cx="1677923" cy="1115568"/>
            </a:xfrm>
            <a:prstGeom prst="rect">
              <a:avLst/>
            </a:prstGeom>
            <a:grpFill/>
          </p:spPr>
          <p:txBody>
            <a:bodyPr wrap="square" lIns="0" tIns="0" rIns="0" bIns="0" rtlCol="0"/>
            <a:lstStyle/>
            <a:p>
              <a:endParaRPr/>
            </a:p>
          </p:txBody>
        </p:sp>
        <p:sp>
          <p:nvSpPr>
            <p:cNvPr id="68" name="object 18">
              <a:extLst>
                <a:ext uri="{FF2B5EF4-FFF2-40B4-BE49-F238E27FC236}">
                  <a16:creationId xmlns:a16="http://schemas.microsoft.com/office/drawing/2014/main" id="{2270D016-1558-AF9C-BD44-8FA09CCD6CD7}"/>
                </a:ext>
              </a:extLst>
            </p:cNvPr>
            <p:cNvSpPr/>
            <p:nvPr/>
          </p:nvSpPr>
          <p:spPr>
            <a:xfrm>
              <a:off x="4803647" y="2828543"/>
              <a:ext cx="1772411" cy="1063752"/>
            </a:xfrm>
            <a:prstGeom prst="rect">
              <a:avLst/>
            </a:prstGeom>
            <a:grpFill/>
          </p:spPr>
          <p:txBody>
            <a:bodyPr wrap="square" lIns="0" tIns="0" rIns="0" bIns="0" rtlCol="0"/>
            <a:lstStyle/>
            <a:p>
              <a:endParaRPr/>
            </a:p>
          </p:txBody>
        </p:sp>
      </p:grpSp>
      <p:sp>
        <p:nvSpPr>
          <p:cNvPr id="69" name="object 19">
            <a:extLst>
              <a:ext uri="{FF2B5EF4-FFF2-40B4-BE49-F238E27FC236}">
                <a16:creationId xmlns:a16="http://schemas.microsoft.com/office/drawing/2014/main" id="{30CF354C-6E8F-DE43-0EF7-EDF6B52980BB}"/>
              </a:ext>
            </a:extLst>
          </p:cNvPr>
          <p:cNvSpPr txBox="1"/>
          <p:nvPr/>
        </p:nvSpPr>
        <p:spPr>
          <a:xfrm>
            <a:off x="3225039" y="2939244"/>
            <a:ext cx="1332865" cy="882015"/>
          </a:xfrm>
          <a:prstGeom prst="rect">
            <a:avLst/>
          </a:prstGeom>
          <a:solidFill>
            <a:schemeClr val="accent1"/>
          </a:solidFill>
        </p:spPr>
        <p:txBody>
          <a:bodyPr vert="horz" wrap="square" lIns="0" tIns="31750" rIns="0" bIns="0" rtlCol="0">
            <a:spAutoFit/>
          </a:bodyPr>
          <a:lstStyle/>
          <a:p>
            <a:pPr marL="12700" marR="5080" indent="4445" algn="ctr">
              <a:lnSpc>
                <a:spcPct val="91600"/>
              </a:lnSpc>
              <a:spcBef>
                <a:spcPts val="250"/>
              </a:spcBef>
            </a:pPr>
            <a:r>
              <a:rPr sz="1500" dirty="0">
                <a:solidFill>
                  <a:srgbClr val="FFFFFF"/>
                </a:solidFill>
                <a:latin typeface="Carlito"/>
                <a:cs typeface="Carlito"/>
              </a:rPr>
              <a:t>.JSON </a:t>
            </a:r>
            <a:r>
              <a:rPr sz="1500" spc="-5" dirty="0">
                <a:solidFill>
                  <a:srgbClr val="FFFFFF"/>
                </a:solidFill>
                <a:latin typeface="Carlito"/>
                <a:cs typeface="Carlito"/>
              </a:rPr>
              <a:t>file </a:t>
            </a:r>
            <a:r>
              <a:rPr sz="1500" dirty="0">
                <a:solidFill>
                  <a:srgbClr val="FFFFFF"/>
                </a:solidFill>
                <a:latin typeface="Carlito"/>
                <a:cs typeface="Carlito"/>
              </a:rPr>
              <a:t>+  </a:t>
            </a:r>
            <a:r>
              <a:rPr sz="1500" spc="-10" dirty="0">
                <a:solidFill>
                  <a:srgbClr val="FFFFFF"/>
                </a:solidFill>
                <a:latin typeface="Carlito"/>
                <a:cs typeface="Carlito"/>
              </a:rPr>
              <a:t>Lists(Launch</a:t>
            </a:r>
            <a:r>
              <a:rPr sz="1500" spc="-125" dirty="0">
                <a:solidFill>
                  <a:srgbClr val="FFFFFF"/>
                </a:solidFill>
                <a:latin typeface="Carlito"/>
                <a:cs typeface="Carlito"/>
              </a:rPr>
              <a:t> </a:t>
            </a:r>
            <a:r>
              <a:rPr sz="1500" spc="-10" dirty="0">
                <a:solidFill>
                  <a:srgbClr val="FFFFFF"/>
                </a:solidFill>
                <a:latin typeface="Carlito"/>
                <a:cs typeface="Carlito"/>
              </a:rPr>
              <a:t>Site,  </a:t>
            </a:r>
            <a:r>
              <a:rPr sz="1500" spc="-5" dirty="0">
                <a:solidFill>
                  <a:srgbClr val="FFFFFF"/>
                </a:solidFill>
                <a:latin typeface="Carlito"/>
                <a:cs typeface="Carlito"/>
              </a:rPr>
              <a:t>Booster </a:t>
            </a:r>
            <a:r>
              <a:rPr sz="1500" spc="-25" dirty="0">
                <a:solidFill>
                  <a:srgbClr val="FFFFFF"/>
                </a:solidFill>
                <a:latin typeface="Carlito"/>
                <a:cs typeface="Carlito"/>
              </a:rPr>
              <a:t>Version,  </a:t>
            </a:r>
            <a:r>
              <a:rPr sz="1500" spc="-20" dirty="0">
                <a:solidFill>
                  <a:srgbClr val="FFFFFF"/>
                </a:solidFill>
                <a:latin typeface="Carlito"/>
                <a:cs typeface="Carlito"/>
              </a:rPr>
              <a:t>Payload</a:t>
            </a:r>
            <a:r>
              <a:rPr sz="1500" spc="-75" dirty="0">
                <a:solidFill>
                  <a:srgbClr val="FFFFFF"/>
                </a:solidFill>
                <a:latin typeface="Carlito"/>
                <a:cs typeface="Carlito"/>
              </a:rPr>
              <a:t> </a:t>
            </a:r>
            <a:r>
              <a:rPr sz="1500" spc="-15" dirty="0">
                <a:solidFill>
                  <a:srgbClr val="FFFFFF"/>
                </a:solidFill>
                <a:latin typeface="Carlito"/>
                <a:cs typeface="Carlito"/>
              </a:rPr>
              <a:t>Data)</a:t>
            </a:r>
            <a:endParaRPr sz="1500">
              <a:latin typeface="Carlito"/>
              <a:cs typeface="Carlito"/>
            </a:endParaRPr>
          </a:p>
        </p:txBody>
      </p:sp>
      <p:grpSp>
        <p:nvGrpSpPr>
          <p:cNvPr id="70" name="object 20">
            <a:extLst>
              <a:ext uri="{FF2B5EF4-FFF2-40B4-BE49-F238E27FC236}">
                <a16:creationId xmlns:a16="http://schemas.microsoft.com/office/drawing/2014/main" id="{4245682F-6729-9B31-C736-2ACC7B33E177}"/>
              </a:ext>
            </a:extLst>
          </p:cNvPr>
          <p:cNvGrpSpPr/>
          <p:nvPr/>
        </p:nvGrpSpPr>
        <p:grpSpPr>
          <a:xfrm>
            <a:off x="2991485" y="4190320"/>
            <a:ext cx="2790825" cy="1141730"/>
            <a:chOff x="4782311" y="4137659"/>
            <a:chExt cx="2790825" cy="1141730"/>
          </a:xfrm>
          <a:solidFill>
            <a:schemeClr val="accent1"/>
          </a:solidFill>
        </p:grpSpPr>
        <p:sp>
          <p:nvSpPr>
            <p:cNvPr id="71" name="object 21">
              <a:extLst>
                <a:ext uri="{FF2B5EF4-FFF2-40B4-BE49-F238E27FC236}">
                  <a16:creationId xmlns:a16="http://schemas.microsoft.com/office/drawing/2014/main" id="{83350590-C7BA-F2DC-B147-FE5E53BD9F6A}"/>
                </a:ext>
              </a:extLst>
            </p:cNvPr>
            <p:cNvSpPr/>
            <p:nvPr/>
          </p:nvSpPr>
          <p:spPr>
            <a:xfrm>
              <a:off x="5146547" y="4319015"/>
              <a:ext cx="2426207" cy="239268"/>
            </a:xfrm>
            <a:prstGeom prst="rect">
              <a:avLst/>
            </a:prstGeom>
            <a:grpFill/>
          </p:spPr>
          <p:txBody>
            <a:bodyPr wrap="square" lIns="0" tIns="0" rIns="0" bIns="0" rtlCol="0"/>
            <a:lstStyle/>
            <a:p>
              <a:endParaRPr/>
            </a:p>
          </p:txBody>
        </p:sp>
        <p:sp>
          <p:nvSpPr>
            <p:cNvPr id="72" name="object 22">
              <a:extLst>
                <a:ext uri="{FF2B5EF4-FFF2-40B4-BE49-F238E27FC236}">
                  <a16:creationId xmlns:a16="http://schemas.microsoft.com/office/drawing/2014/main" id="{7CB6414A-C1EB-5657-BD3D-825A59EAA75E}"/>
                </a:ext>
              </a:extLst>
            </p:cNvPr>
            <p:cNvSpPr/>
            <p:nvPr/>
          </p:nvSpPr>
          <p:spPr>
            <a:xfrm>
              <a:off x="5167883" y="4340351"/>
              <a:ext cx="2346960" cy="160019"/>
            </a:xfrm>
            <a:prstGeom prst="rect">
              <a:avLst/>
            </a:prstGeom>
            <a:grpFill/>
          </p:spPr>
          <p:txBody>
            <a:bodyPr wrap="square" lIns="0" tIns="0" rIns="0" bIns="0" rtlCol="0"/>
            <a:lstStyle/>
            <a:p>
              <a:endParaRPr/>
            </a:p>
          </p:txBody>
        </p:sp>
        <p:sp>
          <p:nvSpPr>
            <p:cNvPr id="73" name="object 23">
              <a:extLst>
                <a:ext uri="{FF2B5EF4-FFF2-40B4-BE49-F238E27FC236}">
                  <a16:creationId xmlns:a16="http://schemas.microsoft.com/office/drawing/2014/main" id="{5436CB0A-E45B-6215-5F67-AC9686768267}"/>
                </a:ext>
              </a:extLst>
            </p:cNvPr>
            <p:cNvSpPr/>
            <p:nvPr/>
          </p:nvSpPr>
          <p:spPr>
            <a:xfrm>
              <a:off x="4782311" y="4137659"/>
              <a:ext cx="1851660" cy="1141476"/>
            </a:xfrm>
            <a:prstGeom prst="rect">
              <a:avLst/>
            </a:prstGeom>
            <a:grpFill/>
          </p:spPr>
          <p:txBody>
            <a:bodyPr wrap="square" lIns="0" tIns="0" rIns="0" bIns="0" rtlCol="0"/>
            <a:lstStyle/>
            <a:p>
              <a:endParaRPr/>
            </a:p>
          </p:txBody>
        </p:sp>
        <p:sp>
          <p:nvSpPr>
            <p:cNvPr id="74" name="object 24">
              <a:extLst>
                <a:ext uri="{FF2B5EF4-FFF2-40B4-BE49-F238E27FC236}">
                  <a16:creationId xmlns:a16="http://schemas.microsoft.com/office/drawing/2014/main" id="{52384E1E-2183-1073-41C1-9BC1FA2BC03E}"/>
                </a:ext>
              </a:extLst>
            </p:cNvPr>
            <p:cNvSpPr/>
            <p:nvPr/>
          </p:nvSpPr>
          <p:spPr>
            <a:xfrm>
              <a:off x="4850891" y="4273295"/>
              <a:ext cx="1755648" cy="905256"/>
            </a:xfrm>
            <a:prstGeom prst="rect">
              <a:avLst/>
            </a:prstGeom>
            <a:grpFill/>
          </p:spPr>
          <p:txBody>
            <a:bodyPr wrap="square" lIns="0" tIns="0" rIns="0" bIns="0" rtlCol="0"/>
            <a:lstStyle/>
            <a:p>
              <a:endParaRPr/>
            </a:p>
          </p:txBody>
        </p:sp>
        <p:sp>
          <p:nvSpPr>
            <p:cNvPr id="75" name="object 25">
              <a:extLst>
                <a:ext uri="{FF2B5EF4-FFF2-40B4-BE49-F238E27FC236}">
                  <a16:creationId xmlns:a16="http://schemas.microsoft.com/office/drawing/2014/main" id="{8C493847-F2B9-B26B-1497-1F31BB9A548A}"/>
                </a:ext>
              </a:extLst>
            </p:cNvPr>
            <p:cNvSpPr/>
            <p:nvPr/>
          </p:nvSpPr>
          <p:spPr>
            <a:xfrm>
              <a:off x="4803647" y="4158995"/>
              <a:ext cx="1772411" cy="1062227"/>
            </a:xfrm>
            <a:prstGeom prst="rect">
              <a:avLst/>
            </a:prstGeom>
            <a:grpFill/>
          </p:spPr>
          <p:txBody>
            <a:bodyPr wrap="square" lIns="0" tIns="0" rIns="0" bIns="0" rtlCol="0"/>
            <a:lstStyle/>
            <a:p>
              <a:endParaRPr/>
            </a:p>
          </p:txBody>
        </p:sp>
      </p:grpSp>
      <p:sp>
        <p:nvSpPr>
          <p:cNvPr id="76" name="object 26">
            <a:extLst>
              <a:ext uri="{FF2B5EF4-FFF2-40B4-BE49-F238E27FC236}">
                <a16:creationId xmlns:a16="http://schemas.microsoft.com/office/drawing/2014/main" id="{AB7F11D1-6DA7-9232-6A6B-1FCD7D387EC5}"/>
              </a:ext>
            </a:extLst>
          </p:cNvPr>
          <p:cNvSpPr txBox="1"/>
          <p:nvPr/>
        </p:nvSpPr>
        <p:spPr>
          <a:xfrm>
            <a:off x="3186939" y="4373581"/>
            <a:ext cx="1403985" cy="664845"/>
          </a:xfrm>
          <a:prstGeom prst="rect">
            <a:avLst/>
          </a:prstGeom>
          <a:solidFill>
            <a:schemeClr val="accent1"/>
          </a:solidFill>
        </p:spPr>
        <p:txBody>
          <a:bodyPr vert="horz" wrap="square" lIns="0" tIns="35560" rIns="0" bIns="0" rtlCol="0">
            <a:spAutoFit/>
          </a:bodyPr>
          <a:lstStyle/>
          <a:p>
            <a:pPr marL="12700" marR="5080" algn="ctr">
              <a:lnSpc>
                <a:spcPct val="89800"/>
              </a:lnSpc>
              <a:spcBef>
                <a:spcPts val="280"/>
              </a:spcBef>
            </a:pPr>
            <a:r>
              <a:rPr sz="1500" spc="-10" dirty="0">
                <a:solidFill>
                  <a:srgbClr val="FFFFFF"/>
                </a:solidFill>
                <a:latin typeface="Carlito"/>
                <a:cs typeface="Carlito"/>
              </a:rPr>
              <a:t>Json_normalize</a:t>
            </a:r>
            <a:r>
              <a:rPr sz="1500" spc="-170" dirty="0">
                <a:solidFill>
                  <a:srgbClr val="FFFFFF"/>
                </a:solidFill>
                <a:latin typeface="Carlito"/>
                <a:cs typeface="Carlito"/>
              </a:rPr>
              <a:t> </a:t>
            </a:r>
            <a:r>
              <a:rPr sz="1500" spc="-25" dirty="0">
                <a:solidFill>
                  <a:srgbClr val="FFFFFF"/>
                </a:solidFill>
                <a:latin typeface="Carlito"/>
                <a:cs typeface="Carlito"/>
              </a:rPr>
              <a:t>to  </a:t>
            </a:r>
            <a:r>
              <a:rPr sz="1500" spc="-20" dirty="0">
                <a:solidFill>
                  <a:srgbClr val="FFFFFF"/>
                </a:solidFill>
                <a:latin typeface="Carlito"/>
                <a:cs typeface="Carlito"/>
              </a:rPr>
              <a:t>DataFrame data  from</a:t>
            </a:r>
            <a:r>
              <a:rPr sz="1500" spc="-45" dirty="0">
                <a:solidFill>
                  <a:srgbClr val="FFFFFF"/>
                </a:solidFill>
                <a:latin typeface="Carlito"/>
                <a:cs typeface="Carlito"/>
              </a:rPr>
              <a:t> </a:t>
            </a:r>
            <a:r>
              <a:rPr sz="1500" dirty="0">
                <a:solidFill>
                  <a:srgbClr val="FFFFFF"/>
                </a:solidFill>
                <a:latin typeface="Carlito"/>
                <a:cs typeface="Carlito"/>
              </a:rPr>
              <a:t>JSON</a:t>
            </a:r>
            <a:endParaRPr sz="1500">
              <a:latin typeface="Carlito"/>
              <a:cs typeface="Carlito"/>
            </a:endParaRPr>
          </a:p>
        </p:txBody>
      </p:sp>
      <p:grpSp>
        <p:nvGrpSpPr>
          <p:cNvPr id="77" name="object 27">
            <a:extLst>
              <a:ext uri="{FF2B5EF4-FFF2-40B4-BE49-F238E27FC236}">
                <a16:creationId xmlns:a16="http://schemas.microsoft.com/office/drawing/2014/main" id="{810C209B-E824-9D80-A5F1-C425B8E3DCC1}"/>
              </a:ext>
            </a:extLst>
          </p:cNvPr>
          <p:cNvGrpSpPr/>
          <p:nvPr/>
        </p:nvGrpSpPr>
        <p:grpSpPr>
          <a:xfrm>
            <a:off x="5349114" y="3126568"/>
            <a:ext cx="1859280" cy="2205355"/>
            <a:chOff x="7139940" y="3073907"/>
            <a:chExt cx="1859280" cy="2205355"/>
          </a:xfrm>
          <a:solidFill>
            <a:schemeClr val="accent1"/>
          </a:solidFill>
        </p:grpSpPr>
        <p:sp>
          <p:nvSpPr>
            <p:cNvPr id="78" name="object 28">
              <a:extLst>
                <a:ext uri="{FF2B5EF4-FFF2-40B4-BE49-F238E27FC236}">
                  <a16:creationId xmlns:a16="http://schemas.microsoft.com/office/drawing/2014/main" id="{813EE43F-19AF-3520-591A-E5F1B29DA9D7}"/>
                </a:ext>
              </a:extLst>
            </p:cNvPr>
            <p:cNvSpPr/>
            <p:nvPr/>
          </p:nvSpPr>
          <p:spPr>
            <a:xfrm>
              <a:off x="7418832" y="3073907"/>
              <a:ext cx="239268" cy="1399032"/>
            </a:xfrm>
            <a:prstGeom prst="rect">
              <a:avLst/>
            </a:prstGeom>
            <a:grpFill/>
          </p:spPr>
          <p:txBody>
            <a:bodyPr wrap="square" lIns="0" tIns="0" rIns="0" bIns="0" rtlCol="0"/>
            <a:lstStyle/>
            <a:p>
              <a:endParaRPr/>
            </a:p>
          </p:txBody>
        </p:sp>
        <p:sp>
          <p:nvSpPr>
            <p:cNvPr id="79" name="object 29">
              <a:extLst>
                <a:ext uri="{FF2B5EF4-FFF2-40B4-BE49-F238E27FC236}">
                  <a16:creationId xmlns:a16="http://schemas.microsoft.com/office/drawing/2014/main" id="{4673B5B5-2075-A688-95C2-90A6849C53CF}"/>
                </a:ext>
              </a:extLst>
            </p:cNvPr>
            <p:cNvSpPr/>
            <p:nvPr/>
          </p:nvSpPr>
          <p:spPr>
            <a:xfrm>
              <a:off x="7440168" y="3095243"/>
              <a:ext cx="160020" cy="1319784"/>
            </a:xfrm>
            <a:prstGeom prst="rect">
              <a:avLst/>
            </a:prstGeom>
            <a:grpFill/>
          </p:spPr>
          <p:txBody>
            <a:bodyPr wrap="square" lIns="0" tIns="0" rIns="0" bIns="0" rtlCol="0"/>
            <a:lstStyle/>
            <a:p>
              <a:endParaRPr/>
            </a:p>
          </p:txBody>
        </p:sp>
        <p:sp>
          <p:nvSpPr>
            <p:cNvPr id="80" name="object 30">
              <a:extLst>
                <a:ext uri="{FF2B5EF4-FFF2-40B4-BE49-F238E27FC236}">
                  <a16:creationId xmlns:a16="http://schemas.microsoft.com/office/drawing/2014/main" id="{C3589EE3-262B-75B7-FB67-3B059299292C}"/>
                </a:ext>
              </a:extLst>
            </p:cNvPr>
            <p:cNvSpPr/>
            <p:nvPr/>
          </p:nvSpPr>
          <p:spPr>
            <a:xfrm>
              <a:off x="7139940" y="4137659"/>
              <a:ext cx="1851659" cy="1141476"/>
            </a:xfrm>
            <a:prstGeom prst="rect">
              <a:avLst/>
            </a:prstGeom>
            <a:grpFill/>
          </p:spPr>
          <p:txBody>
            <a:bodyPr wrap="square" lIns="0" tIns="0" rIns="0" bIns="0" rtlCol="0"/>
            <a:lstStyle/>
            <a:p>
              <a:endParaRPr/>
            </a:p>
          </p:txBody>
        </p:sp>
        <p:sp>
          <p:nvSpPr>
            <p:cNvPr id="81" name="object 31">
              <a:extLst>
                <a:ext uri="{FF2B5EF4-FFF2-40B4-BE49-F238E27FC236}">
                  <a16:creationId xmlns:a16="http://schemas.microsoft.com/office/drawing/2014/main" id="{FF5A1AB0-9480-812E-8D7B-1E292162518A}"/>
                </a:ext>
              </a:extLst>
            </p:cNvPr>
            <p:cNvSpPr/>
            <p:nvPr/>
          </p:nvSpPr>
          <p:spPr>
            <a:xfrm>
              <a:off x="7173468" y="4378451"/>
              <a:ext cx="1825752" cy="694944"/>
            </a:xfrm>
            <a:prstGeom prst="rect">
              <a:avLst/>
            </a:prstGeom>
            <a:grpFill/>
          </p:spPr>
          <p:txBody>
            <a:bodyPr wrap="square" lIns="0" tIns="0" rIns="0" bIns="0" rtlCol="0"/>
            <a:lstStyle/>
            <a:p>
              <a:endParaRPr/>
            </a:p>
          </p:txBody>
        </p:sp>
        <p:sp>
          <p:nvSpPr>
            <p:cNvPr id="82" name="object 32">
              <a:extLst>
                <a:ext uri="{FF2B5EF4-FFF2-40B4-BE49-F238E27FC236}">
                  <a16:creationId xmlns:a16="http://schemas.microsoft.com/office/drawing/2014/main" id="{251BFF00-C4C6-43AA-2B3E-08C54DB4E79F}"/>
                </a:ext>
              </a:extLst>
            </p:cNvPr>
            <p:cNvSpPr/>
            <p:nvPr/>
          </p:nvSpPr>
          <p:spPr>
            <a:xfrm>
              <a:off x="7161276" y="4158995"/>
              <a:ext cx="1772412" cy="1062227"/>
            </a:xfrm>
            <a:prstGeom prst="rect">
              <a:avLst/>
            </a:prstGeom>
            <a:grpFill/>
          </p:spPr>
          <p:txBody>
            <a:bodyPr wrap="square" lIns="0" tIns="0" rIns="0" bIns="0" rtlCol="0"/>
            <a:lstStyle/>
            <a:p>
              <a:endParaRPr/>
            </a:p>
          </p:txBody>
        </p:sp>
      </p:grpSp>
      <p:sp>
        <p:nvSpPr>
          <p:cNvPr id="83" name="object 33">
            <a:extLst>
              <a:ext uri="{FF2B5EF4-FFF2-40B4-BE49-F238E27FC236}">
                <a16:creationId xmlns:a16="http://schemas.microsoft.com/office/drawing/2014/main" id="{540F31AF-E33B-C167-FBB0-25FC9974FE79}"/>
              </a:ext>
            </a:extLst>
          </p:cNvPr>
          <p:cNvSpPr txBox="1"/>
          <p:nvPr/>
        </p:nvSpPr>
        <p:spPr>
          <a:xfrm>
            <a:off x="5509895" y="4478103"/>
            <a:ext cx="1483995" cy="462915"/>
          </a:xfrm>
          <a:prstGeom prst="rect">
            <a:avLst/>
          </a:prstGeom>
          <a:solidFill>
            <a:schemeClr val="accent1"/>
          </a:solidFill>
        </p:spPr>
        <p:txBody>
          <a:bodyPr vert="horz" wrap="square" lIns="0" tIns="36195" rIns="0" bIns="0" rtlCol="0">
            <a:spAutoFit/>
          </a:bodyPr>
          <a:lstStyle/>
          <a:p>
            <a:pPr marL="575945" marR="5080" indent="-563880">
              <a:lnSpc>
                <a:spcPts val="1639"/>
              </a:lnSpc>
              <a:spcBef>
                <a:spcPts val="285"/>
              </a:spcBef>
            </a:pPr>
            <a:r>
              <a:rPr sz="1500" dirty="0">
                <a:solidFill>
                  <a:srgbClr val="FFFFFF"/>
                </a:solidFill>
                <a:latin typeface="Carlito"/>
                <a:cs typeface="Carlito"/>
              </a:rPr>
              <a:t>Dictionary</a:t>
            </a:r>
            <a:r>
              <a:rPr sz="1500" spc="-95" dirty="0">
                <a:solidFill>
                  <a:srgbClr val="FFFFFF"/>
                </a:solidFill>
                <a:latin typeface="Carlito"/>
                <a:cs typeface="Carlito"/>
              </a:rPr>
              <a:t> </a:t>
            </a:r>
            <a:r>
              <a:rPr sz="1500" spc="-25" dirty="0">
                <a:solidFill>
                  <a:srgbClr val="FFFFFF"/>
                </a:solidFill>
                <a:latin typeface="Carlito"/>
                <a:cs typeface="Carlito"/>
              </a:rPr>
              <a:t>relevant  </a:t>
            </a:r>
            <a:r>
              <a:rPr sz="1500" spc="-20" dirty="0">
                <a:solidFill>
                  <a:srgbClr val="FFFFFF"/>
                </a:solidFill>
                <a:latin typeface="Carlito"/>
                <a:cs typeface="Carlito"/>
              </a:rPr>
              <a:t>data</a:t>
            </a:r>
            <a:endParaRPr sz="1500" dirty="0">
              <a:latin typeface="Carlito"/>
              <a:cs typeface="Carlito"/>
            </a:endParaRPr>
          </a:p>
        </p:txBody>
      </p:sp>
      <p:grpSp>
        <p:nvGrpSpPr>
          <p:cNvPr id="84" name="object 34">
            <a:extLst>
              <a:ext uri="{FF2B5EF4-FFF2-40B4-BE49-F238E27FC236}">
                <a16:creationId xmlns:a16="http://schemas.microsoft.com/office/drawing/2014/main" id="{5C67B006-B153-8183-8022-5A1499886EB1}"/>
              </a:ext>
            </a:extLst>
          </p:cNvPr>
          <p:cNvGrpSpPr/>
          <p:nvPr/>
        </p:nvGrpSpPr>
        <p:grpSpPr>
          <a:xfrm>
            <a:off x="5349114" y="1797640"/>
            <a:ext cx="1868805" cy="2205355"/>
            <a:chOff x="7139940" y="1744979"/>
            <a:chExt cx="1868805" cy="2205355"/>
          </a:xfrm>
          <a:solidFill>
            <a:schemeClr val="accent1"/>
          </a:solidFill>
        </p:grpSpPr>
        <p:sp>
          <p:nvSpPr>
            <p:cNvPr id="85" name="object 35">
              <a:extLst>
                <a:ext uri="{FF2B5EF4-FFF2-40B4-BE49-F238E27FC236}">
                  <a16:creationId xmlns:a16="http://schemas.microsoft.com/office/drawing/2014/main" id="{9AF8E4AB-ECBC-E8EE-96ED-AF15F7EEB36F}"/>
                </a:ext>
              </a:extLst>
            </p:cNvPr>
            <p:cNvSpPr/>
            <p:nvPr/>
          </p:nvSpPr>
          <p:spPr>
            <a:xfrm>
              <a:off x="7418832" y="1744979"/>
              <a:ext cx="239268" cy="1399032"/>
            </a:xfrm>
            <a:prstGeom prst="rect">
              <a:avLst/>
            </a:prstGeom>
            <a:grpFill/>
          </p:spPr>
          <p:txBody>
            <a:bodyPr wrap="square" lIns="0" tIns="0" rIns="0" bIns="0" rtlCol="0"/>
            <a:lstStyle/>
            <a:p>
              <a:endParaRPr/>
            </a:p>
          </p:txBody>
        </p:sp>
        <p:sp>
          <p:nvSpPr>
            <p:cNvPr id="86" name="object 36">
              <a:extLst>
                <a:ext uri="{FF2B5EF4-FFF2-40B4-BE49-F238E27FC236}">
                  <a16:creationId xmlns:a16="http://schemas.microsoft.com/office/drawing/2014/main" id="{A5309AE3-767F-6951-E6CA-4C320BE794EB}"/>
                </a:ext>
              </a:extLst>
            </p:cNvPr>
            <p:cNvSpPr/>
            <p:nvPr/>
          </p:nvSpPr>
          <p:spPr>
            <a:xfrm>
              <a:off x="7440168" y="1766315"/>
              <a:ext cx="160020" cy="1319784"/>
            </a:xfrm>
            <a:prstGeom prst="rect">
              <a:avLst/>
            </a:prstGeom>
            <a:grpFill/>
          </p:spPr>
          <p:txBody>
            <a:bodyPr wrap="square" lIns="0" tIns="0" rIns="0" bIns="0" rtlCol="0"/>
            <a:lstStyle/>
            <a:p>
              <a:endParaRPr/>
            </a:p>
          </p:txBody>
        </p:sp>
        <p:sp>
          <p:nvSpPr>
            <p:cNvPr id="87" name="object 37">
              <a:extLst>
                <a:ext uri="{FF2B5EF4-FFF2-40B4-BE49-F238E27FC236}">
                  <a16:creationId xmlns:a16="http://schemas.microsoft.com/office/drawing/2014/main" id="{CF9A5797-1407-AD7A-9BEE-D028187CFF83}"/>
                </a:ext>
              </a:extLst>
            </p:cNvPr>
            <p:cNvSpPr/>
            <p:nvPr/>
          </p:nvSpPr>
          <p:spPr>
            <a:xfrm>
              <a:off x="7139940" y="2807207"/>
              <a:ext cx="1851659" cy="1143000"/>
            </a:xfrm>
            <a:prstGeom prst="rect">
              <a:avLst/>
            </a:prstGeom>
            <a:grpFill/>
          </p:spPr>
          <p:txBody>
            <a:bodyPr wrap="square" lIns="0" tIns="0" rIns="0" bIns="0" rtlCol="0"/>
            <a:lstStyle/>
            <a:p>
              <a:endParaRPr/>
            </a:p>
          </p:txBody>
        </p:sp>
        <p:sp>
          <p:nvSpPr>
            <p:cNvPr id="88" name="object 38">
              <a:extLst>
                <a:ext uri="{FF2B5EF4-FFF2-40B4-BE49-F238E27FC236}">
                  <a16:creationId xmlns:a16="http://schemas.microsoft.com/office/drawing/2014/main" id="{BA8D725A-C1E2-F483-9F13-E6E2424B9232}"/>
                </a:ext>
              </a:extLst>
            </p:cNvPr>
            <p:cNvSpPr/>
            <p:nvPr/>
          </p:nvSpPr>
          <p:spPr>
            <a:xfrm>
              <a:off x="7164324" y="3047999"/>
              <a:ext cx="1844039" cy="696468"/>
            </a:xfrm>
            <a:prstGeom prst="rect">
              <a:avLst/>
            </a:prstGeom>
            <a:grpFill/>
          </p:spPr>
          <p:txBody>
            <a:bodyPr wrap="square" lIns="0" tIns="0" rIns="0" bIns="0" rtlCol="0"/>
            <a:lstStyle/>
            <a:p>
              <a:endParaRPr/>
            </a:p>
          </p:txBody>
        </p:sp>
        <p:sp>
          <p:nvSpPr>
            <p:cNvPr id="89" name="object 39">
              <a:extLst>
                <a:ext uri="{FF2B5EF4-FFF2-40B4-BE49-F238E27FC236}">
                  <a16:creationId xmlns:a16="http://schemas.microsoft.com/office/drawing/2014/main" id="{0D9A86BE-34EE-8299-FF26-8425C96AEFA4}"/>
                </a:ext>
              </a:extLst>
            </p:cNvPr>
            <p:cNvSpPr/>
            <p:nvPr/>
          </p:nvSpPr>
          <p:spPr>
            <a:xfrm>
              <a:off x="7161276" y="2828543"/>
              <a:ext cx="1772412" cy="1063752"/>
            </a:xfrm>
            <a:prstGeom prst="rect">
              <a:avLst/>
            </a:prstGeom>
            <a:grpFill/>
          </p:spPr>
          <p:txBody>
            <a:bodyPr wrap="square" lIns="0" tIns="0" rIns="0" bIns="0" rtlCol="0"/>
            <a:lstStyle/>
            <a:p>
              <a:endParaRPr/>
            </a:p>
          </p:txBody>
        </p:sp>
      </p:grpSp>
      <p:sp>
        <p:nvSpPr>
          <p:cNvPr id="90" name="object 40">
            <a:extLst>
              <a:ext uri="{FF2B5EF4-FFF2-40B4-BE49-F238E27FC236}">
                <a16:creationId xmlns:a16="http://schemas.microsoft.com/office/drawing/2014/main" id="{BD601D29-EAA0-7702-DC14-964BD90452F7}"/>
              </a:ext>
            </a:extLst>
          </p:cNvPr>
          <p:cNvSpPr txBox="1"/>
          <p:nvPr/>
        </p:nvSpPr>
        <p:spPr>
          <a:xfrm>
            <a:off x="5500752" y="3148666"/>
            <a:ext cx="1492885" cy="462915"/>
          </a:xfrm>
          <a:prstGeom prst="rect">
            <a:avLst/>
          </a:prstGeom>
          <a:solidFill>
            <a:schemeClr val="accent1"/>
          </a:solidFill>
        </p:spPr>
        <p:txBody>
          <a:bodyPr vert="horz" wrap="square" lIns="0" tIns="36195" rIns="0" bIns="0" rtlCol="0">
            <a:spAutoFit/>
          </a:bodyPr>
          <a:lstStyle/>
          <a:p>
            <a:pPr marL="332740" marR="5080" indent="-320040">
              <a:lnSpc>
                <a:spcPts val="1639"/>
              </a:lnSpc>
              <a:spcBef>
                <a:spcPts val="285"/>
              </a:spcBef>
            </a:pPr>
            <a:r>
              <a:rPr sz="1500" spc="-5" dirty="0">
                <a:solidFill>
                  <a:srgbClr val="FFFFFF"/>
                </a:solidFill>
                <a:latin typeface="Carlito"/>
                <a:cs typeface="Carlito"/>
              </a:rPr>
              <a:t>Cast </a:t>
            </a:r>
            <a:r>
              <a:rPr sz="1500" dirty="0">
                <a:solidFill>
                  <a:srgbClr val="FFFFFF"/>
                </a:solidFill>
                <a:latin typeface="Carlito"/>
                <a:cs typeface="Carlito"/>
              </a:rPr>
              <a:t>dictionary</a:t>
            </a:r>
            <a:r>
              <a:rPr sz="1500" spc="-250" dirty="0">
                <a:solidFill>
                  <a:srgbClr val="FFFFFF"/>
                </a:solidFill>
                <a:latin typeface="Carlito"/>
                <a:cs typeface="Carlito"/>
              </a:rPr>
              <a:t> </a:t>
            </a:r>
            <a:r>
              <a:rPr sz="1500" spc="-15" dirty="0">
                <a:solidFill>
                  <a:srgbClr val="FFFFFF"/>
                </a:solidFill>
                <a:latin typeface="Carlito"/>
                <a:cs typeface="Carlito"/>
              </a:rPr>
              <a:t>to </a:t>
            </a:r>
            <a:r>
              <a:rPr sz="1500" dirty="0">
                <a:solidFill>
                  <a:srgbClr val="FFFFFF"/>
                </a:solidFill>
                <a:latin typeface="Carlito"/>
                <a:cs typeface="Carlito"/>
              </a:rPr>
              <a:t>a  </a:t>
            </a:r>
            <a:r>
              <a:rPr sz="1500" spc="-20" dirty="0">
                <a:solidFill>
                  <a:srgbClr val="FFFFFF"/>
                </a:solidFill>
                <a:latin typeface="Carlito"/>
                <a:cs typeface="Carlito"/>
              </a:rPr>
              <a:t>DataFrame</a:t>
            </a:r>
            <a:endParaRPr sz="1500">
              <a:latin typeface="Carlito"/>
              <a:cs typeface="Carlito"/>
            </a:endParaRPr>
          </a:p>
        </p:txBody>
      </p:sp>
      <p:grpSp>
        <p:nvGrpSpPr>
          <p:cNvPr id="91" name="object 41">
            <a:extLst>
              <a:ext uri="{FF2B5EF4-FFF2-40B4-BE49-F238E27FC236}">
                <a16:creationId xmlns:a16="http://schemas.microsoft.com/office/drawing/2014/main" id="{E185B1EE-45A7-7678-8A6D-2FF5A822654B}"/>
              </a:ext>
            </a:extLst>
          </p:cNvPr>
          <p:cNvGrpSpPr/>
          <p:nvPr/>
        </p:nvGrpSpPr>
        <p:grpSpPr>
          <a:xfrm>
            <a:off x="5349114" y="1530941"/>
            <a:ext cx="2790825" cy="1143000"/>
            <a:chOff x="7139940" y="1478280"/>
            <a:chExt cx="2790825" cy="1143000"/>
          </a:xfrm>
          <a:solidFill>
            <a:schemeClr val="accent1"/>
          </a:solidFill>
        </p:grpSpPr>
        <p:sp>
          <p:nvSpPr>
            <p:cNvPr id="92" name="object 42">
              <a:extLst>
                <a:ext uri="{FF2B5EF4-FFF2-40B4-BE49-F238E27FC236}">
                  <a16:creationId xmlns:a16="http://schemas.microsoft.com/office/drawing/2014/main" id="{90B2E66B-3154-1BB6-4466-C06114D354C5}"/>
                </a:ext>
              </a:extLst>
            </p:cNvPr>
            <p:cNvSpPr/>
            <p:nvPr/>
          </p:nvSpPr>
          <p:spPr>
            <a:xfrm>
              <a:off x="7504176" y="1661160"/>
              <a:ext cx="2426207" cy="237744"/>
            </a:xfrm>
            <a:prstGeom prst="rect">
              <a:avLst/>
            </a:prstGeom>
            <a:grpFill/>
          </p:spPr>
          <p:txBody>
            <a:bodyPr wrap="square" lIns="0" tIns="0" rIns="0" bIns="0" rtlCol="0"/>
            <a:lstStyle/>
            <a:p>
              <a:endParaRPr/>
            </a:p>
          </p:txBody>
        </p:sp>
        <p:sp>
          <p:nvSpPr>
            <p:cNvPr id="93" name="object 43">
              <a:extLst>
                <a:ext uri="{FF2B5EF4-FFF2-40B4-BE49-F238E27FC236}">
                  <a16:creationId xmlns:a16="http://schemas.microsoft.com/office/drawing/2014/main" id="{A0000A2C-E8F1-5C03-722B-5ECD39224FCD}"/>
                </a:ext>
              </a:extLst>
            </p:cNvPr>
            <p:cNvSpPr/>
            <p:nvPr/>
          </p:nvSpPr>
          <p:spPr>
            <a:xfrm>
              <a:off x="7525512" y="1682496"/>
              <a:ext cx="2346959" cy="158496"/>
            </a:xfrm>
            <a:prstGeom prst="rect">
              <a:avLst/>
            </a:prstGeom>
            <a:grpFill/>
          </p:spPr>
          <p:txBody>
            <a:bodyPr wrap="square" lIns="0" tIns="0" rIns="0" bIns="0" rtlCol="0"/>
            <a:lstStyle/>
            <a:p>
              <a:endParaRPr/>
            </a:p>
          </p:txBody>
        </p:sp>
        <p:sp>
          <p:nvSpPr>
            <p:cNvPr id="94" name="object 44">
              <a:extLst>
                <a:ext uri="{FF2B5EF4-FFF2-40B4-BE49-F238E27FC236}">
                  <a16:creationId xmlns:a16="http://schemas.microsoft.com/office/drawing/2014/main" id="{FBAD6582-5564-5866-39C5-F5F9DBB6EFD6}"/>
                </a:ext>
              </a:extLst>
            </p:cNvPr>
            <p:cNvSpPr/>
            <p:nvPr/>
          </p:nvSpPr>
          <p:spPr>
            <a:xfrm>
              <a:off x="7139940" y="1478280"/>
              <a:ext cx="1851659" cy="1143000"/>
            </a:xfrm>
            <a:prstGeom prst="rect">
              <a:avLst/>
            </a:prstGeom>
            <a:grpFill/>
          </p:spPr>
          <p:txBody>
            <a:bodyPr wrap="square" lIns="0" tIns="0" rIns="0" bIns="0" rtlCol="0"/>
            <a:lstStyle/>
            <a:p>
              <a:endParaRPr/>
            </a:p>
          </p:txBody>
        </p:sp>
        <p:sp>
          <p:nvSpPr>
            <p:cNvPr id="95" name="object 45">
              <a:extLst>
                <a:ext uri="{FF2B5EF4-FFF2-40B4-BE49-F238E27FC236}">
                  <a16:creationId xmlns:a16="http://schemas.microsoft.com/office/drawing/2014/main" id="{92847E69-EBC0-EF1E-0009-590FC867DADD}"/>
                </a:ext>
              </a:extLst>
            </p:cNvPr>
            <p:cNvSpPr/>
            <p:nvPr/>
          </p:nvSpPr>
          <p:spPr>
            <a:xfrm>
              <a:off x="7226808" y="1615440"/>
              <a:ext cx="1717548" cy="903731"/>
            </a:xfrm>
            <a:prstGeom prst="rect">
              <a:avLst/>
            </a:prstGeom>
            <a:grpFill/>
          </p:spPr>
          <p:txBody>
            <a:bodyPr wrap="square" lIns="0" tIns="0" rIns="0" bIns="0" rtlCol="0"/>
            <a:lstStyle/>
            <a:p>
              <a:endParaRPr/>
            </a:p>
          </p:txBody>
        </p:sp>
        <p:sp>
          <p:nvSpPr>
            <p:cNvPr id="96" name="object 46">
              <a:extLst>
                <a:ext uri="{FF2B5EF4-FFF2-40B4-BE49-F238E27FC236}">
                  <a16:creationId xmlns:a16="http://schemas.microsoft.com/office/drawing/2014/main" id="{126746D4-10AC-CE1A-5695-D16697619CEE}"/>
                </a:ext>
              </a:extLst>
            </p:cNvPr>
            <p:cNvSpPr/>
            <p:nvPr/>
          </p:nvSpPr>
          <p:spPr>
            <a:xfrm>
              <a:off x="7161276" y="1499616"/>
              <a:ext cx="1772412" cy="1063752"/>
            </a:xfrm>
            <a:prstGeom prst="rect">
              <a:avLst/>
            </a:prstGeom>
            <a:grpFill/>
          </p:spPr>
          <p:txBody>
            <a:bodyPr wrap="square" lIns="0" tIns="0" rIns="0" bIns="0" rtlCol="0"/>
            <a:lstStyle/>
            <a:p>
              <a:endParaRPr/>
            </a:p>
          </p:txBody>
        </p:sp>
      </p:grpSp>
      <p:sp>
        <p:nvSpPr>
          <p:cNvPr id="97" name="object 47">
            <a:extLst>
              <a:ext uri="{FF2B5EF4-FFF2-40B4-BE49-F238E27FC236}">
                <a16:creationId xmlns:a16="http://schemas.microsoft.com/office/drawing/2014/main" id="{B9FCEF2C-C840-14D2-9CD8-F1516B2FCA6E}"/>
              </a:ext>
            </a:extLst>
          </p:cNvPr>
          <p:cNvSpPr txBox="1">
            <a:spLocks/>
          </p:cNvSpPr>
          <p:nvPr/>
        </p:nvSpPr>
        <p:spPr>
          <a:xfrm>
            <a:off x="5563235" y="1713566"/>
            <a:ext cx="1373505" cy="689932"/>
          </a:xfrm>
          <a:prstGeom prst="rect">
            <a:avLst/>
          </a:prstGeom>
          <a:solidFill>
            <a:schemeClr val="accent1"/>
          </a:solidFill>
        </p:spPr>
        <p:txBody>
          <a:bodyPr vert="horz" wrap="square" lIns="0" tIns="3556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gn="ctr">
              <a:lnSpc>
                <a:spcPts val="1650"/>
              </a:lnSpc>
              <a:spcBef>
                <a:spcPts val="280"/>
              </a:spcBef>
            </a:pPr>
            <a:r>
              <a:rPr lang="en-US" sz="1500" spc="-5" dirty="0">
                <a:solidFill>
                  <a:srgbClr val="FFFFFF"/>
                </a:solidFill>
                <a:latin typeface="Carlito"/>
                <a:cs typeface="Carlito"/>
              </a:rPr>
              <a:t>Filter </a:t>
            </a:r>
            <a:r>
              <a:rPr lang="en-US" sz="1500" spc="-10" dirty="0">
                <a:solidFill>
                  <a:srgbClr val="FFFFFF"/>
                </a:solidFill>
                <a:latin typeface="Carlito"/>
                <a:cs typeface="Carlito"/>
              </a:rPr>
              <a:t>data to</a:t>
            </a:r>
            <a:r>
              <a:rPr lang="en-US" sz="1500" spc="-204" dirty="0">
                <a:solidFill>
                  <a:srgbClr val="FFFFFF"/>
                </a:solidFill>
                <a:latin typeface="Carlito"/>
                <a:cs typeface="Carlito"/>
              </a:rPr>
              <a:t> </a:t>
            </a:r>
            <a:r>
              <a:rPr lang="en-US" sz="1500" spc="-5" dirty="0">
                <a:solidFill>
                  <a:srgbClr val="FFFFFF"/>
                </a:solidFill>
                <a:latin typeface="Carlito"/>
                <a:cs typeface="Carlito"/>
              </a:rPr>
              <a:t>only  </a:t>
            </a:r>
            <a:r>
              <a:rPr lang="en-US" sz="1500" dirty="0">
                <a:solidFill>
                  <a:srgbClr val="FFFFFF"/>
                </a:solidFill>
                <a:latin typeface="Carlito"/>
                <a:cs typeface="Carlito"/>
              </a:rPr>
              <a:t>include </a:t>
            </a:r>
            <a:r>
              <a:rPr lang="en-US" sz="1500" spc="-20" dirty="0">
                <a:solidFill>
                  <a:srgbClr val="FFFFFF"/>
                </a:solidFill>
                <a:latin typeface="Carlito"/>
                <a:cs typeface="Carlito"/>
              </a:rPr>
              <a:t>Falcon </a:t>
            </a:r>
            <a:r>
              <a:rPr lang="en-US" sz="1500" dirty="0">
                <a:solidFill>
                  <a:srgbClr val="FFFFFF"/>
                </a:solidFill>
                <a:latin typeface="Carlito"/>
                <a:cs typeface="Carlito"/>
              </a:rPr>
              <a:t>9  launches</a:t>
            </a:r>
            <a:endParaRPr lang="en-US" sz="1500" dirty="0">
              <a:latin typeface="Carlito"/>
              <a:cs typeface="Carlito"/>
            </a:endParaRPr>
          </a:p>
        </p:txBody>
      </p:sp>
      <p:grpSp>
        <p:nvGrpSpPr>
          <p:cNvPr id="98" name="object 48">
            <a:extLst>
              <a:ext uri="{FF2B5EF4-FFF2-40B4-BE49-F238E27FC236}">
                <a16:creationId xmlns:a16="http://schemas.microsoft.com/office/drawing/2014/main" id="{3CA5EA92-77E1-3565-3A43-E58B51C5CF9C}"/>
              </a:ext>
            </a:extLst>
          </p:cNvPr>
          <p:cNvGrpSpPr/>
          <p:nvPr/>
        </p:nvGrpSpPr>
        <p:grpSpPr>
          <a:xfrm>
            <a:off x="7705217" y="1530941"/>
            <a:ext cx="1894839" cy="1143000"/>
            <a:chOff x="9496043" y="1478280"/>
            <a:chExt cx="1894839" cy="1143000"/>
          </a:xfrm>
          <a:solidFill>
            <a:schemeClr val="accent1"/>
          </a:solidFill>
        </p:grpSpPr>
        <p:sp>
          <p:nvSpPr>
            <p:cNvPr id="99" name="object 49">
              <a:extLst>
                <a:ext uri="{FF2B5EF4-FFF2-40B4-BE49-F238E27FC236}">
                  <a16:creationId xmlns:a16="http://schemas.microsoft.com/office/drawing/2014/main" id="{75C3E808-5061-DF19-B85A-A51DA8E837EB}"/>
                </a:ext>
              </a:extLst>
            </p:cNvPr>
            <p:cNvSpPr/>
            <p:nvPr/>
          </p:nvSpPr>
          <p:spPr>
            <a:xfrm>
              <a:off x="9496043" y="1478280"/>
              <a:ext cx="1851659" cy="1143000"/>
            </a:xfrm>
            <a:prstGeom prst="rect">
              <a:avLst/>
            </a:prstGeom>
            <a:grpFill/>
          </p:spPr>
          <p:txBody>
            <a:bodyPr wrap="square" lIns="0" tIns="0" rIns="0" bIns="0" rtlCol="0"/>
            <a:lstStyle/>
            <a:p>
              <a:endParaRPr/>
            </a:p>
          </p:txBody>
        </p:sp>
        <p:sp>
          <p:nvSpPr>
            <p:cNvPr id="100" name="object 50">
              <a:extLst>
                <a:ext uri="{FF2B5EF4-FFF2-40B4-BE49-F238E27FC236}">
                  <a16:creationId xmlns:a16="http://schemas.microsoft.com/office/drawing/2014/main" id="{B2ED1A66-6176-A04C-B36A-FB1F75DF4AAC}"/>
                </a:ext>
              </a:extLst>
            </p:cNvPr>
            <p:cNvSpPr/>
            <p:nvPr/>
          </p:nvSpPr>
          <p:spPr>
            <a:xfrm>
              <a:off x="9497567" y="1615440"/>
              <a:ext cx="1892807" cy="903731"/>
            </a:xfrm>
            <a:prstGeom prst="rect">
              <a:avLst/>
            </a:prstGeom>
            <a:grpFill/>
          </p:spPr>
          <p:txBody>
            <a:bodyPr wrap="square" lIns="0" tIns="0" rIns="0" bIns="0" rtlCol="0"/>
            <a:lstStyle/>
            <a:p>
              <a:endParaRPr/>
            </a:p>
          </p:txBody>
        </p:sp>
        <p:sp>
          <p:nvSpPr>
            <p:cNvPr id="101" name="object 51">
              <a:extLst>
                <a:ext uri="{FF2B5EF4-FFF2-40B4-BE49-F238E27FC236}">
                  <a16:creationId xmlns:a16="http://schemas.microsoft.com/office/drawing/2014/main" id="{C4E4B477-2503-A978-0165-596C16BB9B29}"/>
                </a:ext>
              </a:extLst>
            </p:cNvPr>
            <p:cNvSpPr/>
            <p:nvPr/>
          </p:nvSpPr>
          <p:spPr>
            <a:xfrm>
              <a:off x="9517379" y="1499616"/>
              <a:ext cx="1772412" cy="1063752"/>
            </a:xfrm>
            <a:prstGeom prst="rect">
              <a:avLst/>
            </a:prstGeom>
            <a:grpFill/>
          </p:spPr>
          <p:txBody>
            <a:bodyPr wrap="square" lIns="0" tIns="0" rIns="0" bIns="0" rtlCol="0"/>
            <a:lstStyle/>
            <a:p>
              <a:endParaRPr/>
            </a:p>
          </p:txBody>
        </p:sp>
      </p:grpSp>
      <p:sp>
        <p:nvSpPr>
          <p:cNvPr id="102" name="object 52">
            <a:extLst>
              <a:ext uri="{FF2B5EF4-FFF2-40B4-BE49-F238E27FC236}">
                <a16:creationId xmlns:a16="http://schemas.microsoft.com/office/drawing/2014/main" id="{BD12D631-90A0-DD42-138A-0F06C36872FA}"/>
              </a:ext>
            </a:extLst>
          </p:cNvPr>
          <p:cNvSpPr txBox="1"/>
          <p:nvPr/>
        </p:nvSpPr>
        <p:spPr>
          <a:xfrm>
            <a:off x="7849490" y="1713566"/>
            <a:ext cx="1539240" cy="670560"/>
          </a:xfrm>
          <a:prstGeom prst="rect">
            <a:avLst/>
          </a:prstGeom>
          <a:solidFill>
            <a:schemeClr val="accent1"/>
          </a:solidFill>
        </p:spPr>
        <p:txBody>
          <a:bodyPr vert="horz" wrap="square" lIns="0" tIns="33020" rIns="0" bIns="0" rtlCol="0">
            <a:spAutoFit/>
          </a:bodyPr>
          <a:lstStyle/>
          <a:p>
            <a:pPr marL="12700" marR="5080" indent="-1270" algn="ctr">
              <a:lnSpc>
                <a:spcPct val="91000"/>
              </a:lnSpc>
              <a:spcBef>
                <a:spcPts val="260"/>
              </a:spcBef>
            </a:pPr>
            <a:r>
              <a:rPr sz="1500" spc="-20" dirty="0">
                <a:solidFill>
                  <a:srgbClr val="FFFFFF"/>
                </a:solidFill>
                <a:latin typeface="Carlito"/>
                <a:cs typeface="Carlito"/>
              </a:rPr>
              <a:t>Imputate </a:t>
            </a:r>
            <a:r>
              <a:rPr sz="1500" spc="-5" dirty="0">
                <a:solidFill>
                  <a:srgbClr val="FFFFFF"/>
                </a:solidFill>
                <a:latin typeface="Carlito"/>
                <a:cs typeface="Carlito"/>
              </a:rPr>
              <a:t>missing  </a:t>
            </a:r>
            <a:r>
              <a:rPr sz="1500" spc="-20" dirty="0">
                <a:solidFill>
                  <a:srgbClr val="FFFFFF"/>
                </a:solidFill>
                <a:latin typeface="Carlito"/>
                <a:cs typeface="Carlito"/>
              </a:rPr>
              <a:t>PayloadMass</a:t>
            </a:r>
            <a:r>
              <a:rPr sz="1500" spc="-160" dirty="0">
                <a:solidFill>
                  <a:srgbClr val="FFFFFF"/>
                </a:solidFill>
                <a:latin typeface="Carlito"/>
                <a:cs typeface="Carlito"/>
              </a:rPr>
              <a:t> </a:t>
            </a:r>
            <a:r>
              <a:rPr sz="1500" spc="-5" dirty="0">
                <a:solidFill>
                  <a:srgbClr val="FFFFFF"/>
                </a:solidFill>
                <a:latin typeface="Carlito"/>
                <a:cs typeface="Carlito"/>
              </a:rPr>
              <a:t>values  with</a:t>
            </a:r>
            <a:r>
              <a:rPr sz="1500" spc="-35" dirty="0">
                <a:solidFill>
                  <a:srgbClr val="FFFFFF"/>
                </a:solidFill>
                <a:latin typeface="Carlito"/>
                <a:cs typeface="Carlito"/>
              </a:rPr>
              <a:t> </a:t>
            </a:r>
            <a:r>
              <a:rPr sz="1500" dirty="0">
                <a:solidFill>
                  <a:srgbClr val="FFFFFF"/>
                </a:solidFill>
                <a:latin typeface="Carlito"/>
                <a:cs typeface="Carlito"/>
              </a:rPr>
              <a:t>mean</a:t>
            </a:r>
            <a:endParaRPr sz="1500">
              <a:latin typeface="Carlito"/>
              <a:cs typeface="Carlito"/>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83406" y="4446894"/>
            <a:ext cx="11025186" cy="1035875"/>
          </a:xfrm>
          <a:prstGeom prst="rect">
            <a:avLst/>
          </a:prstGeom>
        </p:spPr>
        <p:txBody>
          <a:bodyPr vert="horz" lIns="91440" tIns="45720" rIns="91440" bIns="45720" rtlCol="0" anchor="t">
            <a:normAutofit fontScale="92500" lnSpcReduction="20000"/>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https://github.com/nitinmadas/SpaceX-Analysis/blob/main/Data%20Collection/webscraping_wikipedia_spacex.ipynb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p>
        </p:txBody>
      </p:sp>
      <p:graphicFrame>
        <p:nvGraphicFramePr>
          <p:cNvPr id="2" name="Diagram 1">
            <a:extLst>
              <a:ext uri="{FF2B5EF4-FFF2-40B4-BE49-F238E27FC236}">
                <a16:creationId xmlns:a16="http://schemas.microsoft.com/office/drawing/2014/main" id="{278FA741-F898-9F69-46C1-8EF2FFD71F24}"/>
              </a:ext>
            </a:extLst>
          </p:cNvPr>
          <p:cNvGraphicFramePr/>
          <p:nvPr>
            <p:extLst>
              <p:ext uri="{D42A27DB-BD31-4B8C-83A1-F6EECF244321}">
                <p14:modId xmlns:p14="http://schemas.microsoft.com/office/powerpoint/2010/main" val="383235066"/>
              </p:ext>
            </p:extLst>
          </p:nvPr>
        </p:nvGraphicFramePr>
        <p:xfrm>
          <a:off x="313954" y="944182"/>
          <a:ext cx="11564091" cy="49568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82311523"/>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141</TotalTime>
  <Words>2557</Words>
  <Application>Microsoft Office PowerPoint</Application>
  <PresentationFormat>Widescreen</PresentationFormat>
  <Paragraphs>267</Paragraphs>
  <Slides>46</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Carlito</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NITIN MADAS - 86062300054</cp:lastModifiedBy>
  <cp:revision>199</cp:revision>
  <dcterms:created xsi:type="dcterms:W3CDTF">2021-04-29T18:58:34Z</dcterms:created>
  <dcterms:modified xsi:type="dcterms:W3CDTF">2024-01-04T19:52:08Z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